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</p:sldIdLst>
  <p:sldSz cy="7556500" cx="10693400"/>
  <p:notesSz cx="6858000" cy="9144000"/>
  <p:embeddedFontLst>
    <p:embeddedFont>
      <p:font typeface="IBM Plex Sans"/>
      <p:bold r:id="rId29"/>
      <p:boldItalic r:id="rId30"/>
    </p:embeddedFont>
    <p:embeddedFont>
      <p:font typeface="Montserrat Black"/>
      <p:bold r:id="rId31"/>
      <p:boldItalic r:id="rId32"/>
    </p:embeddedFont>
    <p:embeddedFont>
      <p:font typeface="Montserrat"/>
      <p:bold r:id="rId33"/>
      <p:boldItalic r:id="rId34"/>
    </p:embeddedFont>
    <p:embeddedFont>
      <p:font typeface="Open Sans"/>
      <p:regular r:id="rId35"/>
      <p:bold r:id="rId36"/>
      <p:italic r:id="rId37"/>
      <p:boldItalic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39" roundtripDataSignature="AMtx7mhfIIoxsAIgo19NbXHrv6EXEzrWl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10BBF5B-FD19-4C82-8CE7-EC33B9CC8275}">
  <a:tblStyle styleId="{610BBF5B-FD19-4C82-8CE7-EC33B9CC8275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IBMPlexSans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MontserratBlack-bold.fntdata"/><Relationship Id="rId30" Type="http://schemas.openxmlformats.org/officeDocument/2006/relationships/font" Target="fonts/IBMPlexSans-boldItalic.fntdata"/><Relationship Id="rId11" Type="http://schemas.openxmlformats.org/officeDocument/2006/relationships/slide" Target="slides/slide5.xml"/><Relationship Id="rId33" Type="http://schemas.openxmlformats.org/officeDocument/2006/relationships/font" Target="fonts/Montserrat-bold.fntdata"/><Relationship Id="rId10" Type="http://schemas.openxmlformats.org/officeDocument/2006/relationships/slide" Target="slides/slide4.xml"/><Relationship Id="rId32" Type="http://schemas.openxmlformats.org/officeDocument/2006/relationships/font" Target="fonts/MontserratBlack-boldItalic.fntdata"/><Relationship Id="rId13" Type="http://schemas.openxmlformats.org/officeDocument/2006/relationships/slide" Target="slides/slide7.xml"/><Relationship Id="rId35" Type="http://schemas.openxmlformats.org/officeDocument/2006/relationships/font" Target="fonts/OpenSans-regular.fntdata"/><Relationship Id="rId12" Type="http://schemas.openxmlformats.org/officeDocument/2006/relationships/slide" Target="slides/slide6.xml"/><Relationship Id="rId34" Type="http://schemas.openxmlformats.org/officeDocument/2006/relationships/font" Target="fonts/Montserrat-boldItalic.fntdata"/><Relationship Id="rId15" Type="http://schemas.openxmlformats.org/officeDocument/2006/relationships/slide" Target="slides/slide9.xml"/><Relationship Id="rId37" Type="http://schemas.openxmlformats.org/officeDocument/2006/relationships/font" Target="fonts/OpenSans-italic.fntdata"/><Relationship Id="rId14" Type="http://schemas.openxmlformats.org/officeDocument/2006/relationships/slide" Target="slides/slide8.xml"/><Relationship Id="rId36" Type="http://schemas.openxmlformats.org/officeDocument/2006/relationships/font" Target="fonts/OpenSans-bold.fntdata"/><Relationship Id="rId17" Type="http://schemas.openxmlformats.org/officeDocument/2006/relationships/slide" Target="slides/slide11.xml"/><Relationship Id="rId39" Type="http://customschemas.google.com/relationships/presentationmetadata" Target="metadata"/><Relationship Id="rId16" Type="http://schemas.openxmlformats.org/officeDocument/2006/relationships/slide" Target="slides/slide10.xml"/><Relationship Id="rId38" Type="http://schemas.openxmlformats.org/officeDocument/2006/relationships/font" Target="fonts/OpenSans-boldItalic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8" name="Google Shape;428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3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3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3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4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4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3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5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5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2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7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7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2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8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28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2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9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29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29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29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2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3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1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1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31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3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3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2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2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2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3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3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2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Relationship Id="rId4" Type="http://schemas.openxmlformats.org/officeDocument/2006/relationships/image" Target="../media/image18.png"/><Relationship Id="rId5" Type="http://schemas.openxmlformats.org/officeDocument/2006/relationships/image" Target="../media/image49.png"/><Relationship Id="rId6" Type="http://schemas.openxmlformats.org/officeDocument/2006/relationships/hyperlink" Target="http://www.dualdiploma.cl" TargetMode="External"/><Relationship Id="rId7" Type="http://schemas.openxmlformats.org/officeDocument/2006/relationships/hyperlink" Target="https://ais.academica.org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0.png"/><Relationship Id="rId4" Type="http://schemas.openxmlformats.org/officeDocument/2006/relationships/image" Target="../media/image50.png"/><Relationship Id="rId5" Type="http://schemas.openxmlformats.org/officeDocument/2006/relationships/hyperlink" Target="http://www.dualdiploma.cl" TargetMode="External"/><Relationship Id="rId6" Type="http://schemas.openxmlformats.org/officeDocument/2006/relationships/image" Target="../media/image19.png"/><Relationship Id="rId7" Type="http://schemas.openxmlformats.org/officeDocument/2006/relationships/image" Target="../media/image2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1.png"/><Relationship Id="rId4" Type="http://schemas.openxmlformats.org/officeDocument/2006/relationships/hyperlink" Target="http://www.dualdiploma.cl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1.png"/><Relationship Id="rId4" Type="http://schemas.openxmlformats.org/officeDocument/2006/relationships/image" Target="../media/image29.jpg"/><Relationship Id="rId5" Type="http://schemas.openxmlformats.org/officeDocument/2006/relationships/hyperlink" Target="http://www.dualdiploma.cl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8.png"/><Relationship Id="rId4" Type="http://schemas.openxmlformats.org/officeDocument/2006/relationships/image" Target="../media/image36.png"/><Relationship Id="rId5" Type="http://schemas.openxmlformats.org/officeDocument/2006/relationships/hyperlink" Target="http://www.dualdiploma.cl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7.png"/><Relationship Id="rId4" Type="http://schemas.openxmlformats.org/officeDocument/2006/relationships/hyperlink" Target="http://www.dualdiploma.cl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1" Type="http://schemas.openxmlformats.org/officeDocument/2006/relationships/image" Target="../media/image43.png"/><Relationship Id="rId10" Type="http://schemas.openxmlformats.org/officeDocument/2006/relationships/image" Target="../media/image53.png"/><Relationship Id="rId13" Type="http://schemas.openxmlformats.org/officeDocument/2006/relationships/image" Target="../media/image40.jpg"/><Relationship Id="rId12" Type="http://schemas.openxmlformats.org/officeDocument/2006/relationships/image" Target="../media/image47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7.png"/><Relationship Id="rId4" Type="http://schemas.openxmlformats.org/officeDocument/2006/relationships/image" Target="../media/image26.jpg"/><Relationship Id="rId9" Type="http://schemas.openxmlformats.org/officeDocument/2006/relationships/image" Target="../media/image41.png"/><Relationship Id="rId15" Type="http://schemas.openxmlformats.org/officeDocument/2006/relationships/image" Target="../media/image44.jpg"/><Relationship Id="rId14" Type="http://schemas.openxmlformats.org/officeDocument/2006/relationships/image" Target="../media/image38.jpg"/><Relationship Id="rId17" Type="http://schemas.openxmlformats.org/officeDocument/2006/relationships/hyperlink" Target="http://www.dualdiploma.cl" TargetMode="External"/><Relationship Id="rId16" Type="http://schemas.openxmlformats.org/officeDocument/2006/relationships/image" Target="../media/image32.png"/><Relationship Id="rId5" Type="http://schemas.openxmlformats.org/officeDocument/2006/relationships/image" Target="../media/image22.jpg"/><Relationship Id="rId6" Type="http://schemas.openxmlformats.org/officeDocument/2006/relationships/image" Target="../media/image39.png"/><Relationship Id="rId7" Type="http://schemas.openxmlformats.org/officeDocument/2006/relationships/image" Target="../media/image33.jpg"/><Relationship Id="rId8" Type="http://schemas.openxmlformats.org/officeDocument/2006/relationships/image" Target="../media/image3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png"/><Relationship Id="rId4" Type="http://schemas.openxmlformats.org/officeDocument/2006/relationships/image" Target="../media/image37.png"/><Relationship Id="rId5" Type="http://schemas.openxmlformats.org/officeDocument/2006/relationships/hyperlink" Target="http://www.dualdiploma.cl" TargetMode="Externa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4.jpg"/><Relationship Id="rId4" Type="http://schemas.openxmlformats.org/officeDocument/2006/relationships/hyperlink" Target="http://www.dualdiploma.cl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5.png"/><Relationship Id="rId4" Type="http://schemas.openxmlformats.org/officeDocument/2006/relationships/hyperlink" Target="http://www.dualdiploma.cl" TargetMode="Externa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5.png"/><Relationship Id="rId4" Type="http://schemas.openxmlformats.org/officeDocument/2006/relationships/image" Target="../media/image51.png"/><Relationship Id="rId5" Type="http://schemas.openxmlformats.org/officeDocument/2006/relationships/hyperlink" Target="http://www.dualdiploma.cl" TargetMode="Externa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2.png"/><Relationship Id="rId4" Type="http://schemas.openxmlformats.org/officeDocument/2006/relationships/image" Target="../media/image4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hyperlink" Target="http://www.dualdiploma.cl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hyperlink" Target="http://www.dualdiploma.cl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17.png"/><Relationship Id="rId5" Type="http://schemas.openxmlformats.org/officeDocument/2006/relationships/image" Target="../media/image7.png"/><Relationship Id="rId6" Type="http://schemas.openxmlformats.org/officeDocument/2006/relationships/image" Target="../media/image13.png"/><Relationship Id="rId7" Type="http://schemas.openxmlformats.org/officeDocument/2006/relationships/hyperlink" Target="http://www.dualdiploma.cl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23.png"/><Relationship Id="rId9" Type="http://schemas.openxmlformats.org/officeDocument/2006/relationships/hyperlink" Target="http://www.dualdiploma.cl" TargetMode="External"/><Relationship Id="rId5" Type="http://schemas.openxmlformats.org/officeDocument/2006/relationships/image" Target="../media/image10.png"/><Relationship Id="rId6" Type="http://schemas.openxmlformats.org/officeDocument/2006/relationships/image" Target="../media/image15.png"/><Relationship Id="rId7" Type="http://schemas.openxmlformats.org/officeDocument/2006/relationships/image" Target="../media/image12.png"/><Relationship Id="rId8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14.png"/><Relationship Id="rId5" Type="http://schemas.openxmlformats.org/officeDocument/2006/relationships/image" Target="../media/image20.png"/><Relationship Id="rId6" Type="http://schemas.openxmlformats.org/officeDocument/2006/relationships/hyperlink" Target="http://www.dualdiploma.cl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Relationship Id="rId4" Type="http://schemas.openxmlformats.org/officeDocument/2006/relationships/hyperlink" Target="http://www.dualdiploma.cl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94B3F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4866237" y="4966287"/>
            <a:ext cx="959520" cy="1133789"/>
          </a:xfrm>
          <a:custGeom>
            <a:rect b="b" l="l" r="r" t="t"/>
            <a:pathLst>
              <a:path extrusionOk="0" h="1133789" w="959520">
                <a:moveTo>
                  <a:pt x="0" y="0"/>
                </a:moveTo>
                <a:lnTo>
                  <a:pt x="959520" y="0"/>
                </a:lnTo>
                <a:lnTo>
                  <a:pt x="959520" y="1133790"/>
                </a:lnTo>
                <a:lnTo>
                  <a:pt x="0" y="11337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5" name="Google Shape;85;p1"/>
          <p:cNvSpPr/>
          <p:nvPr/>
        </p:nvSpPr>
        <p:spPr>
          <a:xfrm>
            <a:off x="4315044" y="6157636"/>
            <a:ext cx="2061934" cy="767629"/>
          </a:xfrm>
          <a:custGeom>
            <a:rect b="b" l="l" r="r" t="t"/>
            <a:pathLst>
              <a:path extrusionOk="0" h="767629" w="2061934">
                <a:moveTo>
                  <a:pt x="0" y="0"/>
                </a:moveTo>
                <a:lnTo>
                  <a:pt x="2061934" y="0"/>
                </a:lnTo>
                <a:lnTo>
                  <a:pt x="2061934" y="767630"/>
                </a:lnTo>
                <a:lnTo>
                  <a:pt x="0" y="7676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6" name="Google Shape;86;p1"/>
          <p:cNvSpPr txBox="1"/>
          <p:nvPr/>
        </p:nvSpPr>
        <p:spPr>
          <a:xfrm>
            <a:off x="1166904" y="2992350"/>
            <a:ext cx="88287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20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81" u="none" cap="none" strike="noStrik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US High School Diploma</a:t>
            </a:r>
            <a:endParaRPr sz="3000">
              <a:solidFill>
                <a:schemeClr val="lt1"/>
              </a:solidFill>
            </a:endParaRPr>
          </a:p>
        </p:txBody>
      </p:sp>
      <p:sp>
        <p:nvSpPr>
          <p:cNvPr id="87" name="Google Shape;87;p1"/>
          <p:cNvSpPr txBox="1"/>
          <p:nvPr/>
        </p:nvSpPr>
        <p:spPr>
          <a:xfrm>
            <a:off x="1485204" y="1949550"/>
            <a:ext cx="8192100" cy="10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775" u="none" cap="none" strike="noStrike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DUAL DIPLOMA</a:t>
            </a:r>
            <a:endParaRPr sz="30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0"/>
          <p:cNvSpPr/>
          <p:nvPr/>
        </p:nvSpPr>
        <p:spPr>
          <a:xfrm>
            <a:off x="299095" y="6002493"/>
            <a:ext cx="1457782" cy="1278750"/>
          </a:xfrm>
          <a:custGeom>
            <a:rect b="b" l="l" r="r" t="t"/>
            <a:pathLst>
              <a:path extrusionOk="0" h="1278750" w="1457782">
                <a:moveTo>
                  <a:pt x="0" y="0"/>
                </a:moveTo>
                <a:lnTo>
                  <a:pt x="1457782" y="0"/>
                </a:lnTo>
                <a:lnTo>
                  <a:pt x="1457782" y="1278750"/>
                </a:lnTo>
                <a:lnTo>
                  <a:pt x="0" y="12787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5" name="Google Shape;215;p10"/>
          <p:cNvSpPr/>
          <p:nvPr/>
        </p:nvSpPr>
        <p:spPr>
          <a:xfrm>
            <a:off x="9607467" y="7180107"/>
            <a:ext cx="277873" cy="12697"/>
          </a:xfrm>
          <a:custGeom>
            <a:rect b="b" l="l" r="r" t="t"/>
            <a:pathLst>
              <a:path extrusionOk="0" h="12700" w="277876">
                <a:moveTo>
                  <a:pt x="0" y="0"/>
                </a:moveTo>
                <a:lnTo>
                  <a:pt x="277876" y="0"/>
                </a:lnTo>
                <a:lnTo>
                  <a:pt x="277876" y="12700"/>
                </a:lnTo>
                <a:lnTo>
                  <a:pt x="0" y="12700"/>
                </a:lnTo>
                <a:close/>
              </a:path>
            </a:pathLst>
          </a:custGeom>
          <a:solidFill>
            <a:srgbClr val="194B3F"/>
          </a:solidFill>
          <a:ln>
            <a:noFill/>
          </a:ln>
        </p:spPr>
      </p:sp>
      <p:sp>
        <p:nvSpPr>
          <p:cNvPr id="216" name="Google Shape;216;p10"/>
          <p:cNvSpPr/>
          <p:nvPr/>
        </p:nvSpPr>
        <p:spPr>
          <a:xfrm>
            <a:off x="756000" y="3083859"/>
            <a:ext cx="4873770" cy="2491153"/>
          </a:xfrm>
          <a:custGeom>
            <a:rect b="b" l="l" r="r" t="t"/>
            <a:pathLst>
              <a:path extrusionOk="0" h="2491153" w="4873770">
                <a:moveTo>
                  <a:pt x="0" y="0"/>
                </a:moveTo>
                <a:lnTo>
                  <a:pt x="4873770" y="0"/>
                </a:lnTo>
                <a:lnTo>
                  <a:pt x="4873770" y="2491153"/>
                </a:lnTo>
                <a:lnTo>
                  <a:pt x="0" y="249115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849" l="0" r="0" t="-5196"/>
            </a:stretch>
          </a:blipFill>
          <a:ln cap="sq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217" name="Google Shape;217;p10"/>
          <p:cNvSpPr/>
          <p:nvPr/>
        </p:nvSpPr>
        <p:spPr>
          <a:xfrm>
            <a:off x="756000" y="372071"/>
            <a:ext cx="4873770" cy="2512734"/>
          </a:xfrm>
          <a:custGeom>
            <a:rect b="b" l="l" r="r" t="t"/>
            <a:pathLst>
              <a:path extrusionOk="0" h="2512734" w="4873770">
                <a:moveTo>
                  <a:pt x="0" y="0"/>
                </a:moveTo>
                <a:lnTo>
                  <a:pt x="4873770" y="0"/>
                </a:lnTo>
                <a:lnTo>
                  <a:pt x="4873770" y="2512734"/>
                </a:lnTo>
                <a:lnTo>
                  <a:pt x="0" y="25127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4980" l="0" r="0" t="-4121"/>
            </a:stretch>
          </a:blipFill>
          <a:ln cap="sq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218" name="Google Shape;218;p10"/>
          <p:cNvSpPr txBox="1"/>
          <p:nvPr/>
        </p:nvSpPr>
        <p:spPr>
          <a:xfrm>
            <a:off x="2714547" y="6979522"/>
            <a:ext cx="5262905" cy="1816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sng" cap="none" strike="noStrike">
                <a:solidFill>
                  <a:srgbClr val="706F6F"/>
                </a:solidFill>
                <a:latin typeface="Open Sans"/>
                <a:ea typeface="Open Sans"/>
                <a:cs typeface="Open Sans"/>
                <a:sym typeface="Open Sans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www.dualdiploma.cl</a:t>
            </a:r>
            <a:r>
              <a:rPr b="0" i="0" lang="en-US" sz="1100" u="none" cap="none" strike="noStrike">
                <a:solidFill>
                  <a:srgbClr val="706F6F"/>
                </a:solidFill>
                <a:latin typeface="Open Sans"/>
                <a:ea typeface="Open Sans"/>
                <a:cs typeface="Open Sans"/>
                <a:sym typeface="Open Sans"/>
              </a:rPr>
              <a:t> | info@dualdiploma.cl</a:t>
            </a:r>
            <a:endParaRPr/>
          </a:p>
        </p:txBody>
      </p:sp>
      <p:sp>
        <p:nvSpPr>
          <p:cNvPr id="219" name="Google Shape;219;p10"/>
          <p:cNvSpPr/>
          <p:nvPr/>
        </p:nvSpPr>
        <p:spPr>
          <a:xfrm>
            <a:off x="6623249" y="658125"/>
            <a:ext cx="2330350" cy="2226671"/>
          </a:xfrm>
          <a:custGeom>
            <a:rect b="b" l="l" r="r" t="t"/>
            <a:pathLst>
              <a:path extrusionOk="0" h="2920224" w="3329071">
                <a:moveTo>
                  <a:pt x="0" y="0"/>
                </a:moveTo>
                <a:lnTo>
                  <a:pt x="3329070" y="0"/>
                </a:lnTo>
                <a:lnTo>
                  <a:pt x="3329070" y="2920224"/>
                </a:lnTo>
                <a:lnTo>
                  <a:pt x="0" y="29202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0" name="Google Shape;220;p10"/>
          <p:cNvSpPr txBox="1"/>
          <p:nvPr/>
        </p:nvSpPr>
        <p:spPr>
          <a:xfrm>
            <a:off x="6388912" y="4281811"/>
            <a:ext cx="3218700" cy="3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70" u="sng" cap="none" strike="noStrike">
                <a:solidFill>
                  <a:srgbClr val="706F6F"/>
                </a:solidFill>
                <a:latin typeface="Open Sans"/>
                <a:ea typeface="Open Sans"/>
                <a:cs typeface="Open Sans"/>
                <a:sym typeface="Open Sans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https://ais.academica.org</a:t>
            </a:r>
            <a:endParaRPr sz="7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1"/>
          <p:cNvSpPr/>
          <p:nvPr/>
        </p:nvSpPr>
        <p:spPr>
          <a:xfrm>
            <a:off x="299095" y="6002493"/>
            <a:ext cx="1457782" cy="1278750"/>
          </a:xfrm>
          <a:custGeom>
            <a:rect b="b" l="l" r="r" t="t"/>
            <a:pathLst>
              <a:path extrusionOk="0" h="1278750" w="1457782">
                <a:moveTo>
                  <a:pt x="0" y="0"/>
                </a:moveTo>
                <a:lnTo>
                  <a:pt x="1457782" y="0"/>
                </a:lnTo>
                <a:lnTo>
                  <a:pt x="1457782" y="1278750"/>
                </a:lnTo>
                <a:lnTo>
                  <a:pt x="0" y="12787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6" name="Google Shape;226;p11"/>
          <p:cNvSpPr/>
          <p:nvPr/>
        </p:nvSpPr>
        <p:spPr>
          <a:xfrm>
            <a:off x="193677" y="152438"/>
            <a:ext cx="9552708" cy="5119897"/>
          </a:xfrm>
          <a:custGeom>
            <a:rect b="b" l="l" r="r" t="t"/>
            <a:pathLst>
              <a:path extrusionOk="0" h="5119897" w="9552708">
                <a:moveTo>
                  <a:pt x="0" y="0"/>
                </a:moveTo>
                <a:lnTo>
                  <a:pt x="9552708" y="0"/>
                </a:lnTo>
                <a:lnTo>
                  <a:pt x="9552708" y="5119897"/>
                </a:lnTo>
                <a:lnTo>
                  <a:pt x="0" y="51198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7" name="Google Shape;227;p11"/>
          <p:cNvSpPr/>
          <p:nvPr/>
        </p:nvSpPr>
        <p:spPr>
          <a:xfrm>
            <a:off x="9607467" y="7180107"/>
            <a:ext cx="277873" cy="12697"/>
          </a:xfrm>
          <a:custGeom>
            <a:rect b="b" l="l" r="r" t="t"/>
            <a:pathLst>
              <a:path extrusionOk="0" h="12700" w="277876">
                <a:moveTo>
                  <a:pt x="0" y="0"/>
                </a:moveTo>
                <a:lnTo>
                  <a:pt x="277876" y="0"/>
                </a:lnTo>
                <a:lnTo>
                  <a:pt x="277876" y="12700"/>
                </a:lnTo>
                <a:lnTo>
                  <a:pt x="0" y="12700"/>
                </a:lnTo>
                <a:close/>
              </a:path>
            </a:pathLst>
          </a:custGeom>
          <a:solidFill>
            <a:srgbClr val="194B3F"/>
          </a:solidFill>
          <a:ln>
            <a:noFill/>
          </a:ln>
        </p:spPr>
      </p:sp>
      <p:sp>
        <p:nvSpPr>
          <p:cNvPr id="228" name="Google Shape;228;p11"/>
          <p:cNvSpPr txBox="1"/>
          <p:nvPr/>
        </p:nvSpPr>
        <p:spPr>
          <a:xfrm>
            <a:off x="4806839" y="1293209"/>
            <a:ext cx="4800629" cy="16541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706F6F"/>
                </a:solidFill>
                <a:latin typeface="Arial"/>
                <a:ea typeface="Arial"/>
                <a:cs typeface="Arial"/>
                <a:sym typeface="Arial"/>
              </a:rPr>
              <a:t>Con la ﬁlosofía de acompañar a los estudiantes en su desarrollo y preparación dentro, pero también fuera de los Estados Unidos, </a:t>
            </a:r>
            <a:r>
              <a:rPr b="1" i="0" lang="en-US" sz="1500" u="none" cap="none" strike="noStrike">
                <a:solidFill>
                  <a:srgbClr val="706F6F"/>
                </a:solidFill>
                <a:latin typeface="Montserrat"/>
                <a:ea typeface="Montserrat"/>
                <a:cs typeface="Montserrat"/>
                <a:sym typeface="Montserrat"/>
              </a:rPr>
              <a:t>Academica inicia en 2011</a:t>
            </a:r>
            <a:r>
              <a:rPr b="0" i="0" lang="en-US" sz="1500" u="none" cap="none" strike="noStrike">
                <a:solidFill>
                  <a:srgbClr val="706F6F"/>
                </a:solidFill>
                <a:latin typeface="Arial"/>
                <a:ea typeface="Arial"/>
                <a:cs typeface="Arial"/>
                <a:sym typeface="Arial"/>
              </a:rPr>
              <a:t> un programa oﬁcial de convalidación de títulos con diferentes países que da origen al Dual Diploma.</a:t>
            </a:r>
            <a:endParaRPr/>
          </a:p>
        </p:txBody>
      </p:sp>
      <p:sp>
        <p:nvSpPr>
          <p:cNvPr id="229" name="Google Shape;229;p11"/>
          <p:cNvSpPr txBox="1"/>
          <p:nvPr/>
        </p:nvSpPr>
        <p:spPr>
          <a:xfrm>
            <a:off x="2714547" y="6979522"/>
            <a:ext cx="5262905" cy="1816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sng" cap="none" strike="noStrike">
                <a:solidFill>
                  <a:srgbClr val="706F6F"/>
                </a:solidFill>
                <a:latin typeface="Open Sans"/>
                <a:ea typeface="Open Sans"/>
                <a:cs typeface="Open Sans"/>
                <a:sym typeface="Open Sans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www.dualdiploma.cl</a:t>
            </a:r>
            <a:r>
              <a:rPr b="0" i="0" lang="en-US" sz="1100" u="none" cap="none" strike="noStrike">
                <a:solidFill>
                  <a:srgbClr val="706F6F"/>
                </a:solidFill>
                <a:latin typeface="Open Sans"/>
                <a:ea typeface="Open Sans"/>
                <a:cs typeface="Open Sans"/>
                <a:sym typeface="Open Sans"/>
              </a:rPr>
              <a:t> | info@dualdiploma.cl</a:t>
            </a:r>
            <a:endParaRPr/>
          </a:p>
        </p:txBody>
      </p:sp>
      <p:sp>
        <p:nvSpPr>
          <p:cNvPr id="230" name="Google Shape;230;p11"/>
          <p:cNvSpPr txBox="1"/>
          <p:nvPr/>
        </p:nvSpPr>
        <p:spPr>
          <a:xfrm>
            <a:off x="4750876" y="4796735"/>
            <a:ext cx="5134500" cy="9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32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706F6F"/>
                </a:solidFill>
                <a:latin typeface="Arial"/>
                <a:ea typeface="Arial"/>
                <a:cs typeface="Arial"/>
                <a:sym typeface="Arial"/>
              </a:rPr>
              <a:t>En 2025 Academica Corporation inicia oficialmente en Chile el programa Dual Diploma para alumnos de enseñanza media, con más de 10 años de trayectoria global. </a:t>
            </a:r>
            <a:endParaRPr/>
          </a:p>
        </p:txBody>
      </p:sp>
      <p:sp>
        <p:nvSpPr>
          <p:cNvPr id="231" name="Google Shape;231;p11"/>
          <p:cNvSpPr txBox="1"/>
          <p:nvPr/>
        </p:nvSpPr>
        <p:spPr>
          <a:xfrm>
            <a:off x="4750851" y="3162880"/>
            <a:ext cx="5134500" cy="12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706F6F"/>
                </a:solidFill>
                <a:latin typeface="Arial"/>
                <a:ea typeface="Arial"/>
                <a:cs typeface="Arial"/>
                <a:sym typeface="Arial"/>
              </a:rPr>
              <a:t>Hoy, el Dual Diploma está presente en España, </a:t>
            </a:r>
            <a:endParaRPr/>
          </a:p>
          <a:p>
            <a:pPr indent="0" lvl="0" marL="0" marR="0" rtl="0" algn="l">
              <a:lnSpc>
                <a:spcPct val="15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706F6F"/>
                </a:solidFill>
                <a:latin typeface="Arial"/>
                <a:ea typeface="Arial"/>
                <a:cs typeface="Arial"/>
                <a:sym typeface="Arial"/>
              </a:rPr>
              <a:t>Portugal, Francia, Italia, Argentina, Colombia, Ecuador, Perú, Venezuela, México, Chile, Corea, China, entre los más de 30 países actuales.</a:t>
            </a:r>
            <a:endParaRPr sz="1500">
              <a:solidFill>
                <a:srgbClr val="706F6F"/>
              </a:solidFill>
            </a:endParaRPr>
          </a:p>
        </p:txBody>
      </p:sp>
      <p:sp>
        <p:nvSpPr>
          <p:cNvPr id="232" name="Google Shape;232;p11"/>
          <p:cNvSpPr txBox="1"/>
          <p:nvPr/>
        </p:nvSpPr>
        <p:spPr>
          <a:xfrm>
            <a:off x="1027986" y="3743531"/>
            <a:ext cx="2934624" cy="5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4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3999" u="none" cap="none" strike="noStrike">
                <a:solidFill>
                  <a:srgbClr val="194B3F"/>
                </a:solidFill>
                <a:latin typeface="Open Sans"/>
                <a:ea typeface="Open Sans"/>
                <a:cs typeface="Open Sans"/>
                <a:sym typeface="Open Sans"/>
              </a:rPr>
              <a:t>Dual Diploma </a:t>
            </a:r>
            <a:endParaRPr/>
          </a:p>
        </p:txBody>
      </p:sp>
      <p:sp>
        <p:nvSpPr>
          <p:cNvPr id="233" name="Google Shape;233;p11"/>
          <p:cNvSpPr/>
          <p:nvPr/>
        </p:nvSpPr>
        <p:spPr>
          <a:xfrm>
            <a:off x="1405827" y="4982152"/>
            <a:ext cx="871094" cy="580367"/>
          </a:xfrm>
          <a:custGeom>
            <a:rect b="b" l="l" r="r" t="t"/>
            <a:pathLst>
              <a:path extrusionOk="0" h="580367" w="871094">
                <a:moveTo>
                  <a:pt x="0" y="0"/>
                </a:moveTo>
                <a:lnTo>
                  <a:pt x="871094" y="0"/>
                </a:lnTo>
                <a:lnTo>
                  <a:pt x="871094" y="580366"/>
                </a:lnTo>
                <a:lnTo>
                  <a:pt x="0" y="5803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4" name="Google Shape;234;p11"/>
          <p:cNvSpPr/>
          <p:nvPr/>
        </p:nvSpPr>
        <p:spPr>
          <a:xfrm>
            <a:off x="2712036" y="4982152"/>
            <a:ext cx="872732" cy="580367"/>
          </a:xfrm>
          <a:custGeom>
            <a:rect b="b" l="l" r="r" t="t"/>
            <a:pathLst>
              <a:path extrusionOk="0" h="580367" w="872732">
                <a:moveTo>
                  <a:pt x="0" y="0"/>
                </a:moveTo>
                <a:lnTo>
                  <a:pt x="872732" y="0"/>
                </a:lnTo>
                <a:lnTo>
                  <a:pt x="872732" y="580366"/>
                </a:lnTo>
                <a:lnTo>
                  <a:pt x="0" y="5803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55145"/>
        </a:solidFill>
      </p:bgPr>
    </p:bg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2"/>
          <p:cNvSpPr/>
          <p:nvPr/>
        </p:nvSpPr>
        <p:spPr>
          <a:xfrm>
            <a:off x="299095" y="6002493"/>
            <a:ext cx="1457773" cy="1278750"/>
          </a:xfrm>
          <a:custGeom>
            <a:rect b="b" l="l" r="r" t="t"/>
            <a:pathLst>
              <a:path extrusionOk="0" h="1278750" w="1457773">
                <a:moveTo>
                  <a:pt x="0" y="0"/>
                </a:moveTo>
                <a:lnTo>
                  <a:pt x="1457772" y="0"/>
                </a:lnTo>
                <a:lnTo>
                  <a:pt x="1457772" y="1278750"/>
                </a:lnTo>
                <a:lnTo>
                  <a:pt x="0" y="12787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0" name="Google Shape;240;p12"/>
          <p:cNvSpPr/>
          <p:nvPr/>
        </p:nvSpPr>
        <p:spPr>
          <a:xfrm>
            <a:off x="4574734" y="1120502"/>
            <a:ext cx="12697" cy="4779010"/>
          </a:xfrm>
          <a:custGeom>
            <a:rect b="b" l="l" r="r" t="t"/>
            <a:pathLst>
              <a:path extrusionOk="0" h="4779010" w="12700">
                <a:moveTo>
                  <a:pt x="12700" y="0"/>
                </a:moveTo>
                <a:lnTo>
                  <a:pt x="12700" y="4779010"/>
                </a:lnTo>
                <a:lnTo>
                  <a:pt x="0" y="477901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41" name="Google Shape;241;p12"/>
          <p:cNvSpPr/>
          <p:nvPr/>
        </p:nvSpPr>
        <p:spPr>
          <a:xfrm>
            <a:off x="5628015" y="3817490"/>
            <a:ext cx="343154" cy="343154"/>
          </a:xfrm>
          <a:custGeom>
            <a:rect b="b" l="l" r="r" t="t"/>
            <a:pathLst>
              <a:path extrusionOk="0" h="343154" w="343154">
                <a:moveTo>
                  <a:pt x="171577" y="343154"/>
                </a:moveTo>
                <a:cubicBezTo>
                  <a:pt x="266319" y="343154"/>
                  <a:pt x="343154" y="266319"/>
                  <a:pt x="343154" y="171577"/>
                </a:cubicBezTo>
                <a:cubicBezTo>
                  <a:pt x="343154" y="76835"/>
                  <a:pt x="266319" y="0"/>
                  <a:pt x="171577" y="0"/>
                </a:cubicBezTo>
                <a:cubicBezTo>
                  <a:pt x="76835" y="0"/>
                  <a:pt x="0" y="76835"/>
                  <a:pt x="0" y="171577"/>
                </a:cubicBezTo>
                <a:cubicBezTo>
                  <a:pt x="0" y="266319"/>
                  <a:pt x="76835" y="343154"/>
                  <a:pt x="171577" y="343154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12"/>
          <p:cNvSpPr/>
          <p:nvPr/>
        </p:nvSpPr>
        <p:spPr>
          <a:xfrm>
            <a:off x="5628015" y="4371902"/>
            <a:ext cx="343154" cy="343154"/>
          </a:xfrm>
          <a:custGeom>
            <a:rect b="b" l="l" r="r" t="t"/>
            <a:pathLst>
              <a:path extrusionOk="0" h="343154" w="343154">
                <a:moveTo>
                  <a:pt x="171577" y="343154"/>
                </a:moveTo>
                <a:cubicBezTo>
                  <a:pt x="266319" y="343154"/>
                  <a:pt x="343154" y="266319"/>
                  <a:pt x="343154" y="171577"/>
                </a:cubicBezTo>
                <a:cubicBezTo>
                  <a:pt x="343154" y="76835"/>
                  <a:pt x="266319" y="0"/>
                  <a:pt x="171577" y="0"/>
                </a:cubicBezTo>
                <a:cubicBezTo>
                  <a:pt x="76835" y="0"/>
                  <a:pt x="0" y="76835"/>
                  <a:pt x="0" y="171577"/>
                </a:cubicBezTo>
                <a:cubicBezTo>
                  <a:pt x="0" y="266319"/>
                  <a:pt x="76835" y="343154"/>
                  <a:pt x="171577" y="343154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12"/>
          <p:cNvSpPr/>
          <p:nvPr/>
        </p:nvSpPr>
        <p:spPr>
          <a:xfrm>
            <a:off x="5628015" y="4926295"/>
            <a:ext cx="343154" cy="343154"/>
          </a:xfrm>
          <a:custGeom>
            <a:rect b="b" l="l" r="r" t="t"/>
            <a:pathLst>
              <a:path extrusionOk="0" h="343154" w="343154">
                <a:moveTo>
                  <a:pt x="171577" y="343154"/>
                </a:moveTo>
                <a:cubicBezTo>
                  <a:pt x="266319" y="343154"/>
                  <a:pt x="343154" y="266319"/>
                  <a:pt x="343154" y="171577"/>
                </a:cubicBezTo>
                <a:cubicBezTo>
                  <a:pt x="343154" y="76835"/>
                  <a:pt x="266319" y="0"/>
                  <a:pt x="171577" y="0"/>
                </a:cubicBezTo>
                <a:cubicBezTo>
                  <a:pt x="76835" y="0"/>
                  <a:pt x="0" y="76835"/>
                  <a:pt x="0" y="171577"/>
                </a:cubicBezTo>
                <a:cubicBezTo>
                  <a:pt x="0" y="266319"/>
                  <a:pt x="76835" y="343154"/>
                  <a:pt x="171577" y="343154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12"/>
          <p:cNvSpPr/>
          <p:nvPr/>
        </p:nvSpPr>
        <p:spPr>
          <a:xfrm>
            <a:off x="9607467" y="7180107"/>
            <a:ext cx="277873" cy="12697"/>
          </a:xfrm>
          <a:custGeom>
            <a:rect b="b" l="l" r="r" t="t"/>
            <a:pathLst>
              <a:path extrusionOk="0" h="12700" w="277876">
                <a:moveTo>
                  <a:pt x="0" y="0"/>
                </a:moveTo>
                <a:lnTo>
                  <a:pt x="277876" y="0"/>
                </a:lnTo>
                <a:lnTo>
                  <a:pt x="277876" y="12700"/>
                </a:lnTo>
                <a:lnTo>
                  <a:pt x="0" y="127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45" name="Google Shape;245;p12"/>
          <p:cNvSpPr txBox="1"/>
          <p:nvPr/>
        </p:nvSpPr>
        <p:spPr>
          <a:xfrm>
            <a:off x="611991" y="1550794"/>
            <a:ext cx="3774900" cy="29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71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5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“Dual Diploma, la meta es el camino” </a:t>
            </a:r>
            <a:endParaRPr sz="100"/>
          </a:p>
        </p:txBody>
      </p:sp>
      <p:sp>
        <p:nvSpPr>
          <p:cNvPr id="246" name="Google Shape;246;p12"/>
          <p:cNvSpPr txBox="1"/>
          <p:nvPr/>
        </p:nvSpPr>
        <p:spPr>
          <a:xfrm>
            <a:off x="4960850" y="1870473"/>
            <a:ext cx="5142000" cy="12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Creado y desarrollado por Academica Corporation,</a:t>
            </a:r>
            <a:r>
              <a:rPr b="0" i="0" lang="en-US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el Dual Diploma es un programa interdisciplinar que prepara a los estudiantes para adquirir los mejores niveles de competencia en base a tres objetivos:</a:t>
            </a:r>
            <a:endParaRPr/>
          </a:p>
        </p:txBody>
      </p:sp>
      <p:sp>
        <p:nvSpPr>
          <p:cNvPr id="247" name="Google Shape;247;p12"/>
          <p:cNvSpPr txBox="1"/>
          <p:nvPr/>
        </p:nvSpPr>
        <p:spPr>
          <a:xfrm>
            <a:off x="5692315" y="3855550"/>
            <a:ext cx="2142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solidFill>
                  <a:srgbClr val="194B3F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/>
          </a:p>
        </p:txBody>
      </p:sp>
      <p:sp>
        <p:nvSpPr>
          <p:cNvPr id="248" name="Google Shape;248;p12"/>
          <p:cNvSpPr txBox="1"/>
          <p:nvPr/>
        </p:nvSpPr>
        <p:spPr>
          <a:xfrm>
            <a:off x="5811583" y="4380048"/>
            <a:ext cx="660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249" name="Google Shape;249;p12"/>
          <p:cNvSpPr txBox="1"/>
          <p:nvPr/>
        </p:nvSpPr>
        <p:spPr>
          <a:xfrm>
            <a:off x="6072568" y="3851754"/>
            <a:ext cx="22395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Inmersión lingüística</a:t>
            </a:r>
            <a:endParaRPr/>
          </a:p>
        </p:txBody>
      </p:sp>
      <p:sp>
        <p:nvSpPr>
          <p:cNvPr id="250" name="Google Shape;250;p12"/>
          <p:cNvSpPr txBox="1"/>
          <p:nvPr/>
        </p:nvSpPr>
        <p:spPr>
          <a:xfrm>
            <a:off x="6006969" y="4410504"/>
            <a:ext cx="25500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Inmersión tecnológica</a:t>
            </a:r>
            <a:endParaRPr/>
          </a:p>
        </p:txBody>
      </p:sp>
      <p:sp>
        <p:nvSpPr>
          <p:cNvPr id="251" name="Google Shape;251;p12"/>
          <p:cNvSpPr txBox="1"/>
          <p:nvPr/>
        </p:nvSpPr>
        <p:spPr>
          <a:xfrm>
            <a:off x="6006541" y="4969350"/>
            <a:ext cx="22113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Inmersión personal</a:t>
            </a:r>
            <a:endParaRPr/>
          </a:p>
        </p:txBody>
      </p:sp>
      <p:sp>
        <p:nvSpPr>
          <p:cNvPr id="252" name="Google Shape;252;p12"/>
          <p:cNvSpPr txBox="1"/>
          <p:nvPr/>
        </p:nvSpPr>
        <p:spPr>
          <a:xfrm>
            <a:off x="2714547" y="6979522"/>
            <a:ext cx="5262905" cy="1816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sng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www.dualdiploma.cl</a:t>
            </a:r>
            <a:r>
              <a:rPr b="0" i="0" lang="en-US" sz="11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| info@dualdiploma.cl</a:t>
            </a:r>
            <a:endParaRPr/>
          </a:p>
        </p:txBody>
      </p:sp>
      <p:sp>
        <p:nvSpPr>
          <p:cNvPr id="253" name="Google Shape;253;p12"/>
          <p:cNvSpPr txBox="1"/>
          <p:nvPr/>
        </p:nvSpPr>
        <p:spPr>
          <a:xfrm>
            <a:off x="5692490" y="4412675"/>
            <a:ext cx="2142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solidFill>
                  <a:srgbClr val="194B3F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/>
          </a:p>
        </p:txBody>
      </p:sp>
      <p:sp>
        <p:nvSpPr>
          <p:cNvPr id="254" name="Google Shape;254;p12"/>
          <p:cNvSpPr txBox="1"/>
          <p:nvPr/>
        </p:nvSpPr>
        <p:spPr>
          <a:xfrm>
            <a:off x="5692490" y="4956781"/>
            <a:ext cx="2142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solidFill>
                  <a:srgbClr val="194B3F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3"/>
          <p:cNvSpPr/>
          <p:nvPr/>
        </p:nvSpPr>
        <p:spPr>
          <a:xfrm>
            <a:off x="1592990" y="1404957"/>
            <a:ext cx="12697" cy="4423534"/>
          </a:xfrm>
          <a:custGeom>
            <a:rect b="b" l="l" r="r" t="t"/>
            <a:pathLst>
              <a:path extrusionOk="0" h="4423537" w="12700">
                <a:moveTo>
                  <a:pt x="12700" y="0"/>
                </a:moveTo>
                <a:lnTo>
                  <a:pt x="12700" y="4423537"/>
                </a:lnTo>
                <a:lnTo>
                  <a:pt x="0" y="4423537"/>
                </a:lnTo>
                <a:lnTo>
                  <a:pt x="0" y="0"/>
                </a:lnTo>
                <a:close/>
              </a:path>
            </a:pathLst>
          </a:custGeom>
          <a:solidFill>
            <a:srgbClr val="194B3F"/>
          </a:solidFill>
          <a:ln>
            <a:noFill/>
          </a:ln>
        </p:spPr>
      </p:sp>
      <p:sp>
        <p:nvSpPr>
          <p:cNvPr id="260" name="Google Shape;260;p13"/>
          <p:cNvSpPr/>
          <p:nvPr/>
        </p:nvSpPr>
        <p:spPr>
          <a:xfrm>
            <a:off x="299095" y="6002493"/>
            <a:ext cx="1457782" cy="1278750"/>
          </a:xfrm>
          <a:custGeom>
            <a:rect b="b" l="l" r="r" t="t"/>
            <a:pathLst>
              <a:path extrusionOk="0" h="1278750" w="1457782">
                <a:moveTo>
                  <a:pt x="0" y="0"/>
                </a:moveTo>
                <a:lnTo>
                  <a:pt x="1457782" y="0"/>
                </a:lnTo>
                <a:lnTo>
                  <a:pt x="1457782" y="1278750"/>
                </a:lnTo>
                <a:lnTo>
                  <a:pt x="0" y="12787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1" name="Google Shape;261;p13"/>
          <p:cNvSpPr/>
          <p:nvPr/>
        </p:nvSpPr>
        <p:spPr>
          <a:xfrm>
            <a:off x="2004336" y="1404947"/>
            <a:ext cx="502158" cy="502161"/>
          </a:xfrm>
          <a:custGeom>
            <a:rect b="b" l="l" r="r" t="t"/>
            <a:pathLst>
              <a:path extrusionOk="0" h="502158" w="502158">
                <a:moveTo>
                  <a:pt x="251079" y="502158"/>
                </a:moveTo>
                <a:cubicBezTo>
                  <a:pt x="389763" y="502158"/>
                  <a:pt x="502158" y="389763"/>
                  <a:pt x="502158" y="251079"/>
                </a:cubicBezTo>
                <a:cubicBezTo>
                  <a:pt x="502158" y="112395"/>
                  <a:pt x="389763" y="0"/>
                  <a:pt x="251079" y="0"/>
                </a:cubicBezTo>
                <a:cubicBezTo>
                  <a:pt x="112395" y="0"/>
                  <a:pt x="0" y="112395"/>
                  <a:pt x="0" y="251079"/>
                </a:cubicBezTo>
                <a:cubicBezTo>
                  <a:pt x="0" y="389763"/>
                  <a:pt x="112395" y="502158"/>
                  <a:pt x="251079" y="502158"/>
                </a:cubicBezTo>
              </a:path>
            </a:pathLst>
          </a:custGeom>
          <a:solidFill>
            <a:srgbClr val="194B3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13"/>
          <p:cNvSpPr/>
          <p:nvPr/>
        </p:nvSpPr>
        <p:spPr>
          <a:xfrm>
            <a:off x="2628014" y="3933006"/>
            <a:ext cx="5682993" cy="1719069"/>
          </a:xfrm>
          <a:custGeom>
            <a:rect b="b" l="l" r="r" t="t"/>
            <a:pathLst>
              <a:path extrusionOk="0" h="1719072" w="5682996">
                <a:moveTo>
                  <a:pt x="5210937" y="701548"/>
                </a:moveTo>
                <a:lnTo>
                  <a:pt x="5210937" y="0"/>
                </a:lnTo>
                <a:lnTo>
                  <a:pt x="0" y="0"/>
                </a:lnTo>
                <a:lnTo>
                  <a:pt x="0" y="1719072"/>
                </a:lnTo>
                <a:lnTo>
                  <a:pt x="5210937" y="1719072"/>
                </a:lnTo>
                <a:lnTo>
                  <a:pt x="5211953" y="1078230"/>
                </a:lnTo>
                <a:lnTo>
                  <a:pt x="5682996" y="889254"/>
                </a:lnTo>
                <a:close/>
              </a:path>
            </a:pathLst>
          </a:custGeom>
          <a:solidFill>
            <a:srgbClr val="F6F6F6"/>
          </a:solidFill>
          <a:ln>
            <a:noFill/>
          </a:ln>
        </p:spPr>
      </p:sp>
      <p:sp>
        <p:nvSpPr>
          <p:cNvPr id="263" name="Google Shape;263;p13"/>
          <p:cNvSpPr/>
          <p:nvPr/>
        </p:nvSpPr>
        <p:spPr>
          <a:xfrm>
            <a:off x="9607467" y="7180107"/>
            <a:ext cx="277873" cy="12697"/>
          </a:xfrm>
          <a:custGeom>
            <a:rect b="b" l="l" r="r" t="t"/>
            <a:pathLst>
              <a:path extrusionOk="0" h="12700" w="277876">
                <a:moveTo>
                  <a:pt x="0" y="0"/>
                </a:moveTo>
                <a:lnTo>
                  <a:pt x="277876" y="0"/>
                </a:lnTo>
                <a:lnTo>
                  <a:pt x="277876" y="12700"/>
                </a:lnTo>
                <a:lnTo>
                  <a:pt x="0" y="12700"/>
                </a:lnTo>
                <a:close/>
              </a:path>
            </a:pathLst>
          </a:custGeom>
          <a:solidFill>
            <a:srgbClr val="194B3F"/>
          </a:solidFill>
          <a:ln>
            <a:noFill/>
          </a:ln>
        </p:spPr>
      </p:sp>
      <p:sp>
        <p:nvSpPr>
          <p:cNvPr id="264" name="Google Shape;264;p13"/>
          <p:cNvSpPr/>
          <p:nvPr/>
        </p:nvSpPr>
        <p:spPr>
          <a:xfrm>
            <a:off x="2627995" y="3932996"/>
            <a:ext cx="1764001" cy="1719005"/>
          </a:xfrm>
          <a:custGeom>
            <a:rect b="b" l="l" r="r" t="t"/>
            <a:pathLst>
              <a:path extrusionOk="0" h="1719005" w="1764001">
                <a:moveTo>
                  <a:pt x="0" y="0"/>
                </a:moveTo>
                <a:lnTo>
                  <a:pt x="1764002" y="0"/>
                </a:lnTo>
                <a:lnTo>
                  <a:pt x="1764002" y="1719006"/>
                </a:lnTo>
                <a:lnTo>
                  <a:pt x="0" y="17190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67160" l="-131946" r="-13019" t="-481"/>
            </a:stretch>
          </a:blipFill>
          <a:ln>
            <a:noFill/>
          </a:ln>
        </p:spPr>
      </p:sp>
      <p:grpSp>
        <p:nvGrpSpPr>
          <p:cNvPr id="265" name="Google Shape;265;p13"/>
          <p:cNvGrpSpPr/>
          <p:nvPr/>
        </p:nvGrpSpPr>
        <p:grpSpPr>
          <a:xfrm>
            <a:off x="2582996" y="5274008"/>
            <a:ext cx="998985" cy="216790"/>
            <a:chOff x="63500" y="63500"/>
            <a:chExt cx="998982" cy="216789"/>
          </a:xfrm>
        </p:grpSpPr>
        <p:sp>
          <p:nvSpPr>
            <p:cNvPr id="266" name="Google Shape;266;p13"/>
            <p:cNvSpPr/>
            <p:nvPr/>
          </p:nvSpPr>
          <p:spPr>
            <a:xfrm>
              <a:off x="63500" y="63500"/>
              <a:ext cx="998982" cy="185293"/>
            </a:xfrm>
            <a:custGeom>
              <a:rect b="b" l="l" r="r" t="t"/>
              <a:pathLst>
                <a:path extrusionOk="0" h="185293" w="998982">
                  <a:moveTo>
                    <a:pt x="0" y="185293"/>
                  </a:moveTo>
                  <a:lnTo>
                    <a:pt x="998982" y="185293"/>
                  </a:lnTo>
                  <a:lnTo>
                    <a:pt x="99898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94B3F"/>
            </a:solidFill>
            <a:ln>
              <a:noFill/>
            </a:ln>
          </p:spPr>
        </p:sp>
        <p:sp>
          <p:nvSpPr>
            <p:cNvPr id="267" name="Google Shape;267;p13"/>
            <p:cNvSpPr/>
            <p:nvPr/>
          </p:nvSpPr>
          <p:spPr>
            <a:xfrm>
              <a:off x="63500" y="248793"/>
              <a:ext cx="44069" cy="31496"/>
            </a:xfrm>
            <a:custGeom>
              <a:rect b="b" l="l" r="r" t="t"/>
              <a:pathLst>
                <a:path extrusionOk="0" h="31496" w="44069">
                  <a:moveTo>
                    <a:pt x="0" y="0"/>
                  </a:moveTo>
                  <a:lnTo>
                    <a:pt x="44069" y="31496"/>
                  </a:lnTo>
                  <a:lnTo>
                    <a:pt x="44069" y="0"/>
                  </a:lnTo>
                  <a:close/>
                </a:path>
              </a:pathLst>
            </a:custGeom>
            <a:solidFill>
              <a:srgbClr val="032B22"/>
            </a:solidFill>
            <a:ln>
              <a:noFill/>
            </a:ln>
          </p:spPr>
        </p:sp>
      </p:grpSp>
      <p:sp>
        <p:nvSpPr>
          <p:cNvPr id="268" name="Google Shape;268;p13"/>
          <p:cNvSpPr/>
          <p:nvPr/>
        </p:nvSpPr>
        <p:spPr>
          <a:xfrm>
            <a:off x="2613508" y="1841878"/>
            <a:ext cx="3099178" cy="12697"/>
          </a:xfrm>
          <a:custGeom>
            <a:rect b="b" l="l" r="r" t="t"/>
            <a:pathLst>
              <a:path extrusionOk="0" h="12700" w="3099181">
                <a:moveTo>
                  <a:pt x="0" y="0"/>
                </a:moveTo>
                <a:lnTo>
                  <a:pt x="3099181" y="0"/>
                </a:lnTo>
                <a:lnTo>
                  <a:pt x="3099181" y="12700"/>
                </a:lnTo>
                <a:lnTo>
                  <a:pt x="0" y="12700"/>
                </a:lnTo>
                <a:close/>
              </a:path>
            </a:pathLst>
          </a:custGeom>
          <a:solidFill>
            <a:srgbClr val="194B3F"/>
          </a:solidFill>
          <a:ln>
            <a:noFill/>
          </a:ln>
        </p:spPr>
      </p:sp>
      <p:sp>
        <p:nvSpPr>
          <p:cNvPr id="269" name="Google Shape;269;p13"/>
          <p:cNvSpPr txBox="1"/>
          <p:nvPr/>
        </p:nvSpPr>
        <p:spPr>
          <a:xfrm>
            <a:off x="2627995" y="1920059"/>
            <a:ext cx="7047043" cy="16735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706F6F"/>
                </a:solidFill>
                <a:latin typeface="Arial"/>
                <a:ea typeface="Arial"/>
                <a:cs typeface="Arial"/>
                <a:sym typeface="Arial"/>
              </a:rPr>
              <a:t>El programa se desarrolla 100% en inglés, pero va mucho más allá del propio aprendizaje del idioma. Los alumnos </a:t>
            </a:r>
            <a:r>
              <a:rPr b="1" i="0" lang="en-US" sz="1500" u="none" cap="none" strike="noStrike">
                <a:solidFill>
                  <a:srgbClr val="194B3F"/>
                </a:solidFill>
                <a:latin typeface="Montserrat"/>
                <a:ea typeface="Montserrat"/>
                <a:cs typeface="Montserrat"/>
                <a:sym typeface="Montserrat"/>
              </a:rPr>
              <a:t>piensan y trabajan en inglés,</a:t>
            </a:r>
            <a:r>
              <a:rPr b="0" i="0" lang="en-US" sz="1500" u="none" cap="none" strike="noStrike">
                <a:solidFill>
                  <a:srgbClr val="706F6F"/>
                </a:solidFill>
                <a:latin typeface="Arial"/>
                <a:ea typeface="Arial"/>
                <a:cs typeface="Arial"/>
                <a:sym typeface="Arial"/>
              </a:rPr>
              <a:t> participan en clases magistrales y se pueden comunicar a diario con profesores nativos, participan en Live Sessions con otros compañeros y, en deﬁnitiva, se deﬁenden autónomamente en inglés, aumentando su conﬁanza y destreza.</a:t>
            </a:r>
            <a:endParaRPr/>
          </a:p>
        </p:txBody>
      </p:sp>
      <p:sp>
        <p:nvSpPr>
          <p:cNvPr id="270" name="Google Shape;270;p13"/>
          <p:cNvSpPr txBox="1"/>
          <p:nvPr/>
        </p:nvSpPr>
        <p:spPr>
          <a:xfrm>
            <a:off x="4641975" y="4184600"/>
            <a:ext cx="30993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588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700" u="none" cap="none" strike="noStrike">
                <a:solidFill>
                  <a:srgbClr val="194B3F"/>
                </a:solidFill>
                <a:latin typeface="Open Sans"/>
                <a:ea typeface="Open Sans"/>
                <a:cs typeface="Open Sans"/>
                <a:sym typeface="Open Sans"/>
              </a:rPr>
              <a:t>I like the idea of “leaving” my small school in my small town and being part of something much bigger, and that expands the value of my studies.</a:t>
            </a:r>
            <a:endParaRPr/>
          </a:p>
          <a:p>
            <a:pPr indent="0" lvl="0" marL="0" marR="0" rtl="0" algn="l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200" u="none" cap="none" strike="noStrike">
                <a:solidFill>
                  <a:srgbClr val="194B3F"/>
                </a:solidFill>
                <a:latin typeface="Montserrat"/>
                <a:ea typeface="Montserrat"/>
                <a:cs typeface="Montserrat"/>
                <a:sym typeface="Montserrat"/>
              </a:rPr>
              <a:t>4th Year of ESO - Spain</a:t>
            </a:r>
            <a:endParaRPr/>
          </a:p>
        </p:txBody>
      </p:sp>
      <p:sp>
        <p:nvSpPr>
          <p:cNvPr id="271" name="Google Shape;271;p13"/>
          <p:cNvSpPr txBox="1"/>
          <p:nvPr/>
        </p:nvSpPr>
        <p:spPr>
          <a:xfrm>
            <a:off x="8729996" y="410375"/>
            <a:ext cx="1532077" cy="349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2000" u="none" cap="none" strike="noStrike">
                <a:solidFill>
                  <a:srgbClr val="194B3F"/>
                </a:solidFill>
                <a:latin typeface="Open Sans"/>
                <a:ea typeface="Open Sans"/>
                <a:cs typeface="Open Sans"/>
                <a:sym typeface="Open Sans"/>
              </a:rPr>
              <a:t>Dual Diploma</a:t>
            </a:r>
            <a:endParaRPr/>
          </a:p>
        </p:txBody>
      </p:sp>
      <p:sp>
        <p:nvSpPr>
          <p:cNvPr id="272" name="Google Shape;272;p13"/>
          <p:cNvSpPr txBox="1"/>
          <p:nvPr/>
        </p:nvSpPr>
        <p:spPr>
          <a:xfrm>
            <a:off x="2654998" y="5249685"/>
            <a:ext cx="897322" cy="180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San Sebastián</a:t>
            </a:r>
            <a:endParaRPr/>
          </a:p>
        </p:txBody>
      </p:sp>
      <p:sp>
        <p:nvSpPr>
          <p:cNvPr id="273" name="Google Shape;273;p13"/>
          <p:cNvSpPr txBox="1"/>
          <p:nvPr/>
        </p:nvSpPr>
        <p:spPr>
          <a:xfrm>
            <a:off x="2141992" y="1436475"/>
            <a:ext cx="271101" cy="4133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1 </a:t>
            </a:r>
            <a:endParaRPr/>
          </a:p>
        </p:txBody>
      </p:sp>
      <p:sp>
        <p:nvSpPr>
          <p:cNvPr id="274" name="Google Shape;274;p13"/>
          <p:cNvSpPr txBox="1"/>
          <p:nvPr/>
        </p:nvSpPr>
        <p:spPr>
          <a:xfrm>
            <a:off x="2555496" y="1420320"/>
            <a:ext cx="3371050" cy="4133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194B3F"/>
                </a:solidFill>
                <a:latin typeface="Arial"/>
                <a:ea typeface="Arial"/>
                <a:cs typeface="Arial"/>
                <a:sym typeface="Arial"/>
              </a:rPr>
              <a:t> Inmersión lingüística</a:t>
            </a:r>
            <a:endParaRPr/>
          </a:p>
        </p:txBody>
      </p:sp>
      <p:sp>
        <p:nvSpPr>
          <p:cNvPr id="275" name="Google Shape;275;p13"/>
          <p:cNvSpPr txBox="1"/>
          <p:nvPr/>
        </p:nvSpPr>
        <p:spPr>
          <a:xfrm>
            <a:off x="2714547" y="6979522"/>
            <a:ext cx="5262905" cy="1816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sng" cap="none" strike="noStrike">
                <a:solidFill>
                  <a:srgbClr val="706F6F"/>
                </a:solidFill>
                <a:latin typeface="Open Sans"/>
                <a:ea typeface="Open Sans"/>
                <a:cs typeface="Open Sans"/>
                <a:sym typeface="Open Sans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www.dualdiploma.cl</a:t>
            </a:r>
            <a:r>
              <a:rPr b="0" i="0" lang="en-US" sz="1100" u="none" cap="none" strike="noStrike">
                <a:solidFill>
                  <a:srgbClr val="706F6F"/>
                </a:solidFill>
                <a:latin typeface="Open Sans"/>
                <a:ea typeface="Open Sans"/>
                <a:cs typeface="Open Sans"/>
                <a:sym typeface="Open Sans"/>
              </a:rPr>
              <a:t> | info@dualdiploma.cl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4"/>
          <p:cNvSpPr/>
          <p:nvPr/>
        </p:nvSpPr>
        <p:spPr>
          <a:xfrm>
            <a:off x="299095" y="882453"/>
            <a:ext cx="1457782" cy="6398790"/>
          </a:xfrm>
          <a:custGeom>
            <a:rect b="b" l="l" r="r" t="t"/>
            <a:pathLst>
              <a:path extrusionOk="0" h="6398790" w="1457782">
                <a:moveTo>
                  <a:pt x="0" y="0"/>
                </a:moveTo>
                <a:lnTo>
                  <a:pt x="1457782" y="0"/>
                </a:lnTo>
                <a:lnTo>
                  <a:pt x="1457782" y="6398790"/>
                </a:lnTo>
                <a:lnTo>
                  <a:pt x="0" y="63987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1" name="Google Shape;281;p14"/>
          <p:cNvSpPr/>
          <p:nvPr/>
        </p:nvSpPr>
        <p:spPr>
          <a:xfrm>
            <a:off x="2004346" y="945947"/>
            <a:ext cx="502161" cy="502161"/>
          </a:xfrm>
          <a:custGeom>
            <a:rect b="b" l="l" r="r" t="t"/>
            <a:pathLst>
              <a:path extrusionOk="0" h="502158" w="502158">
                <a:moveTo>
                  <a:pt x="251079" y="502158"/>
                </a:moveTo>
                <a:cubicBezTo>
                  <a:pt x="389763" y="502158"/>
                  <a:pt x="502158" y="389763"/>
                  <a:pt x="502158" y="251079"/>
                </a:cubicBezTo>
                <a:cubicBezTo>
                  <a:pt x="502158" y="112395"/>
                  <a:pt x="389763" y="0"/>
                  <a:pt x="251079" y="0"/>
                </a:cubicBezTo>
                <a:cubicBezTo>
                  <a:pt x="112395" y="0"/>
                  <a:pt x="0" y="112395"/>
                  <a:pt x="0" y="251079"/>
                </a:cubicBezTo>
                <a:cubicBezTo>
                  <a:pt x="0" y="389763"/>
                  <a:pt x="112395" y="502158"/>
                  <a:pt x="251079" y="502158"/>
                </a:cubicBezTo>
              </a:path>
            </a:pathLst>
          </a:custGeom>
          <a:solidFill>
            <a:srgbClr val="194B3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14"/>
          <p:cNvSpPr/>
          <p:nvPr/>
        </p:nvSpPr>
        <p:spPr>
          <a:xfrm>
            <a:off x="9607467" y="7180107"/>
            <a:ext cx="277873" cy="12697"/>
          </a:xfrm>
          <a:custGeom>
            <a:rect b="b" l="l" r="r" t="t"/>
            <a:pathLst>
              <a:path extrusionOk="0" h="12700" w="277876">
                <a:moveTo>
                  <a:pt x="0" y="0"/>
                </a:moveTo>
                <a:lnTo>
                  <a:pt x="277876" y="0"/>
                </a:lnTo>
                <a:lnTo>
                  <a:pt x="277876" y="12700"/>
                </a:lnTo>
                <a:lnTo>
                  <a:pt x="0" y="12700"/>
                </a:lnTo>
                <a:close/>
              </a:path>
            </a:pathLst>
          </a:custGeom>
          <a:solidFill>
            <a:srgbClr val="194B3F"/>
          </a:solidFill>
          <a:ln>
            <a:noFill/>
          </a:ln>
        </p:spPr>
      </p:sp>
      <p:sp>
        <p:nvSpPr>
          <p:cNvPr id="283" name="Google Shape;283;p14"/>
          <p:cNvSpPr/>
          <p:nvPr/>
        </p:nvSpPr>
        <p:spPr>
          <a:xfrm>
            <a:off x="3519002" y="4519374"/>
            <a:ext cx="3725256" cy="2129333"/>
          </a:xfrm>
          <a:custGeom>
            <a:rect b="b" l="l" r="r" t="t"/>
            <a:pathLst>
              <a:path extrusionOk="0" h="2129333" w="3725256">
                <a:moveTo>
                  <a:pt x="0" y="0"/>
                </a:moveTo>
                <a:lnTo>
                  <a:pt x="3725256" y="0"/>
                </a:lnTo>
                <a:lnTo>
                  <a:pt x="3725256" y="2129333"/>
                </a:lnTo>
                <a:lnTo>
                  <a:pt x="0" y="212933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754" l="-530" r="-344" t="-741"/>
            </a:stretch>
          </a:blipFill>
          <a:ln>
            <a:noFill/>
          </a:ln>
        </p:spPr>
      </p:sp>
      <p:sp>
        <p:nvSpPr>
          <p:cNvPr id="284" name="Google Shape;284;p14"/>
          <p:cNvSpPr/>
          <p:nvPr/>
        </p:nvSpPr>
        <p:spPr>
          <a:xfrm>
            <a:off x="2656780" y="1382878"/>
            <a:ext cx="3346072" cy="12697"/>
          </a:xfrm>
          <a:custGeom>
            <a:rect b="b" l="l" r="r" t="t"/>
            <a:pathLst>
              <a:path extrusionOk="0" h="12700" w="3346069">
                <a:moveTo>
                  <a:pt x="0" y="0"/>
                </a:moveTo>
                <a:lnTo>
                  <a:pt x="3346069" y="0"/>
                </a:lnTo>
                <a:lnTo>
                  <a:pt x="3346069" y="12700"/>
                </a:lnTo>
                <a:lnTo>
                  <a:pt x="0" y="12700"/>
                </a:lnTo>
                <a:close/>
              </a:path>
            </a:pathLst>
          </a:custGeom>
          <a:solidFill>
            <a:srgbClr val="194B3F"/>
          </a:solidFill>
          <a:ln>
            <a:noFill/>
          </a:ln>
        </p:spPr>
      </p:sp>
      <p:sp>
        <p:nvSpPr>
          <p:cNvPr id="285" name="Google Shape;285;p14"/>
          <p:cNvSpPr/>
          <p:nvPr/>
        </p:nvSpPr>
        <p:spPr>
          <a:xfrm>
            <a:off x="6711102" y="4356002"/>
            <a:ext cx="1427474" cy="2401700"/>
          </a:xfrm>
          <a:custGeom>
            <a:rect b="b" l="l" r="r" t="t"/>
            <a:pathLst>
              <a:path extrusionOk="0" h="2401697" w="1427480">
                <a:moveTo>
                  <a:pt x="324739" y="1921002"/>
                </a:moveTo>
                <a:cubicBezTo>
                  <a:pt x="324739" y="1921002"/>
                  <a:pt x="386334" y="1911985"/>
                  <a:pt x="414909" y="1884172"/>
                </a:cubicBezTo>
                <a:lnTo>
                  <a:pt x="414909" y="1833118"/>
                </a:lnTo>
                <a:lnTo>
                  <a:pt x="119634" y="1833118"/>
                </a:lnTo>
                <a:cubicBezTo>
                  <a:pt x="119634" y="1833118"/>
                  <a:pt x="125222" y="1820291"/>
                  <a:pt x="125603" y="1808734"/>
                </a:cubicBezTo>
                <a:cubicBezTo>
                  <a:pt x="125984" y="1797177"/>
                  <a:pt x="131572" y="247904"/>
                  <a:pt x="131572" y="247904"/>
                </a:cubicBezTo>
                <a:cubicBezTo>
                  <a:pt x="131572" y="247904"/>
                  <a:pt x="135382" y="182245"/>
                  <a:pt x="67691" y="163449"/>
                </a:cubicBezTo>
                <a:cubicBezTo>
                  <a:pt x="0" y="144653"/>
                  <a:pt x="131699" y="58166"/>
                  <a:pt x="131699" y="58166"/>
                </a:cubicBezTo>
                <a:lnTo>
                  <a:pt x="390779" y="0"/>
                </a:lnTo>
                <a:lnTo>
                  <a:pt x="582422" y="11303"/>
                </a:lnTo>
                <a:lnTo>
                  <a:pt x="663194" y="69469"/>
                </a:lnTo>
                <a:lnTo>
                  <a:pt x="1427480" y="1455293"/>
                </a:lnTo>
                <a:lnTo>
                  <a:pt x="1190879" y="2401697"/>
                </a:lnTo>
                <a:lnTo>
                  <a:pt x="664972" y="240169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14"/>
          <p:cNvSpPr txBox="1"/>
          <p:nvPr/>
        </p:nvSpPr>
        <p:spPr>
          <a:xfrm>
            <a:off x="2628005" y="1470327"/>
            <a:ext cx="7023916" cy="27913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706F6F"/>
                </a:solidFill>
                <a:latin typeface="Arial"/>
                <a:ea typeface="Arial"/>
                <a:cs typeface="Arial"/>
                <a:sym typeface="Arial"/>
              </a:rPr>
              <a:t>La inmersión tecnológica da como resultado el dominio en el manejo de las tecnologías más avanzadas de </a:t>
            </a:r>
            <a:r>
              <a:rPr b="1" i="0" lang="en-US" sz="1500" u="none" cap="none" strike="noStrike">
                <a:solidFill>
                  <a:srgbClr val="194B3F"/>
                </a:solidFill>
                <a:latin typeface="Montserrat"/>
                <a:ea typeface="Montserrat"/>
                <a:cs typeface="Montserrat"/>
                <a:sym typeface="Montserrat"/>
              </a:rPr>
              <a:t>aprendizaje digital.</a:t>
            </a:r>
            <a:r>
              <a:rPr b="0" i="0" lang="en-US" sz="1500" u="none" cap="none" strike="noStrike">
                <a:solidFill>
                  <a:srgbClr val="706F6F"/>
                </a:solidFill>
                <a:latin typeface="Arial"/>
                <a:ea typeface="Arial"/>
                <a:cs typeface="Arial"/>
                <a:sym typeface="Arial"/>
              </a:rPr>
              <a:t> El alumno tiene un papel activo, marca su ritmo de aprendizaje y es responsable de la construcción de sus conocimientos, es protagonista de su propio proceso formativo. La educación virtual desarrolla la capacidad de pensamiento crítico, destrezas de investigación y análisis de información. El alumno realiza su proceso de aprendizaje de forma más activa pues no solo recibe la instrucción del profesor, sino que aprende a través de la búsqueda de información, la autorreﬂexión y las diversas actividades que realiza de manera individual y colaborativa. </a:t>
            </a:r>
            <a:endParaRPr/>
          </a:p>
        </p:txBody>
      </p:sp>
      <p:sp>
        <p:nvSpPr>
          <p:cNvPr id="287" name="Google Shape;287;p14"/>
          <p:cNvSpPr txBox="1"/>
          <p:nvPr/>
        </p:nvSpPr>
        <p:spPr>
          <a:xfrm>
            <a:off x="2123999" y="977475"/>
            <a:ext cx="240630" cy="4133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2</a:t>
            </a:r>
            <a:endParaRPr/>
          </a:p>
        </p:txBody>
      </p:sp>
      <p:sp>
        <p:nvSpPr>
          <p:cNvPr id="288" name="Google Shape;288;p14"/>
          <p:cNvSpPr txBox="1"/>
          <p:nvPr/>
        </p:nvSpPr>
        <p:spPr>
          <a:xfrm>
            <a:off x="2542456" y="961320"/>
            <a:ext cx="3716455" cy="4133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400" u="none" cap="none" strike="noStrike">
                <a:solidFill>
                  <a:srgbClr val="194B3F"/>
                </a:solidFill>
                <a:latin typeface="Arial"/>
                <a:ea typeface="Arial"/>
                <a:cs typeface="Arial"/>
                <a:sym typeface="Arial"/>
              </a:rPr>
              <a:t>Inmersión tecnológica</a:t>
            </a:r>
            <a:endParaRPr/>
          </a:p>
        </p:txBody>
      </p:sp>
      <p:sp>
        <p:nvSpPr>
          <p:cNvPr id="289" name="Google Shape;289;p14"/>
          <p:cNvSpPr txBox="1"/>
          <p:nvPr/>
        </p:nvSpPr>
        <p:spPr>
          <a:xfrm>
            <a:off x="8730005" y="410375"/>
            <a:ext cx="1532087" cy="349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2000" u="none" cap="none" strike="noStrike">
                <a:solidFill>
                  <a:srgbClr val="194B3F"/>
                </a:solidFill>
                <a:latin typeface="Open Sans"/>
                <a:ea typeface="Open Sans"/>
                <a:cs typeface="Open Sans"/>
                <a:sym typeface="Open Sans"/>
              </a:rPr>
              <a:t>Dual Diploma</a:t>
            </a:r>
            <a:endParaRPr/>
          </a:p>
        </p:txBody>
      </p:sp>
      <p:sp>
        <p:nvSpPr>
          <p:cNvPr id="290" name="Google Shape;290;p14"/>
          <p:cNvSpPr txBox="1"/>
          <p:nvPr/>
        </p:nvSpPr>
        <p:spPr>
          <a:xfrm>
            <a:off x="2714547" y="6979522"/>
            <a:ext cx="5262905" cy="1816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sng" cap="none" strike="noStrike">
                <a:solidFill>
                  <a:srgbClr val="706F6F"/>
                </a:solidFill>
                <a:latin typeface="Open Sans"/>
                <a:ea typeface="Open Sans"/>
                <a:cs typeface="Open Sans"/>
                <a:sym typeface="Open Sans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www.dualdiploma.cl</a:t>
            </a:r>
            <a:r>
              <a:rPr b="0" i="0" lang="en-US" sz="1100" u="none" cap="none" strike="noStrike">
                <a:solidFill>
                  <a:srgbClr val="706F6F"/>
                </a:solidFill>
                <a:latin typeface="Open Sans"/>
                <a:ea typeface="Open Sans"/>
                <a:cs typeface="Open Sans"/>
                <a:sym typeface="Open Sans"/>
              </a:rPr>
              <a:t> | info@dualdiploma.cl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5"/>
          <p:cNvSpPr/>
          <p:nvPr/>
        </p:nvSpPr>
        <p:spPr>
          <a:xfrm>
            <a:off x="1592999" y="1404947"/>
            <a:ext cx="12697" cy="4423540"/>
          </a:xfrm>
          <a:custGeom>
            <a:rect b="b" l="l" r="r" t="t"/>
            <a:pathLst>
              <a:path extrusionOk="0" h="4423537" w="12700">
                <a:moveTo>
                  <a:pt x="12700" y="0"/>
                </a:moveTo>
                <a:lnTo>
                  <a:pt x="12700" y="4423537"/>
                </a:lnTo>
                <a:lnTo>
                  <a:pt x="0" y="4423537"/>
                </a:lnTo>
                <a:lnTo>
                  <a:pt x="0" y="0"/>
                </a:lnTo>
                <a:close/>
              </a:path>
            </a:pathLst>
          </a:custGeom>
          <a:solidFill>
            <a:srgbClr val="194B3F"/>
          </a:solidFill>
          <a:ln>
            <a:noFill/>
          </a:ln>
        </p:spPr>
      </p:sp>
      <p:sp>
        <p:nvSpPr>
          <p:cNvPr id="296" name="Google Shape;296;p15"/>
          <p:cNvSpPr/>
          <p:nvPr/>
        </p:nvSpPr>
        <p:spPr>
          <a:xfrm>
            <a:off x="299095" y="6002493"/>
            <a:ext cx="1457782" cy="1278750"/>
          </a:xfrm>
          <a:custGeom>
            <a:rect b="b" l="l" r="r" t="t"/>
            <a:pathLst>
              <a:path extrusionOk="0" h="1278750" w="1457782">
                <a:moveTo>
                  <a:pt x="0" y="0"/>
                </a:moveTo>
                <a:lnTo>
                  <a:pt x="1457782" y="0"/>
                </a:lnTo>
                <a:lnTo>
                  <a:pt x="1457782" y="1278750"/>
                </a:lnTo>
                <a:lnTo>
                  <a:pt x="0" y="12787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7" name="Google Shape;297;p15"/>
          <p:cNvSpPr/>
          <p:nvPr/>
        </p:nvSpPr>
        <p:spPr>
          <a:xfrm>
            <a:off x="2004346" y="1404947"/>
            <a:ext cx="502161" cy="502161"/>
          </a:xfrm>
          <a:custGeom>
            <a:rect b="b" l="l" r="r" t="t"/>
            <a:pathLst>
              <a:path extrusionOk="0" h="502158" w="502158">
                <a:moveTo>
                  <a:pt x="251079" y="502158"/>
                </a:moveTo>
                <a:cubicBezTo>
                  <a:pt x="389763" y="502158"/>
                  <a:pt x="502158" y="389763"/>
                  <a:pt x="502158" y="251079"/>
                </a:cubicBezTo>
                <a:cubicBezTo>
                  <a:pt x="502158" y="112395"/>
                  <a:pt x="389763" y="0"/>
                  <a:pt x="251079" y="0"/>
                </a:cubicBezTo>
                <a:cubicBezTo>
                  <a:pt x="112395" y="0"/>
                  <a:pt x="0" y="112395"/>
                  <a:pt x="0" y="251079"/>
                </a:cubicBezTo>
                <a:cubicBezTo>
                  <a:pt x="0" y="389763"/>
                  <a:pt x="112395" y="502158"/>
                  <a:pt x="251079" y="502158"/>
                </a:cubicBezTo>
              </a:path>
            </a:pathLst>
          </a:custGeom>
          <a:solidFill>
            <a:srgbClr val="194B3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15"/>
          <p:cNvSpPr/>
          <p:nvPr/>
        </p:nvSpPr>
        <p:spPr>
          <a:xfrm>
            <a:off x="9607467" y="7180097"/>
            <a:ext cx="277873" cy="12697"/>
          </a:xfrm>
          <a:custGeom>
            <a:rect b="b" l="l" r="r" t="t"/>
            <a:pathLst>
              <a:path extrusionOk="0" h="12700" w="277876">
                <a:moveTo>
                  <a:pt x="0" y="0"/>
                </a:moveTo>
                <a:lnTo>
                  <a:pt x="277876" y="0"/>
                </a:lnTo>
                <a:lnTo>
                  <a:pt x="277876" y="12700"/>
                </a:lnTo>
                <a:lnTo>
                  <a:pt x="0" y="12700"/>
                </a:lnTo>
                <a:close/>
              </a:path>
            </a:pathLst>
          </a:custGeom>
          <a:solidFill>
            <a:srgbClr val="194B3F"/>
          </a:solidFill>
          <a:ln>
            <a:noFill/>
          </a:ln>
        </p:spPr>
      </p:sp>
      <p:sp>
        <p:nvSpPr>
          <p:cNvPr id="299" name="Google Shape;299;p15"/>
          <p:cNvSpPr/>
          <p:nvPr/>
        </p:nvSpPr>
        <p:spPr>
          <a:xfrm>
            <a:off x="2647159" y="1841887"/>
            <a:ext cx="2877566" cy="12697"/>
          </a:xfrm>
          <a:custGeom>
            <a:rect b="b" l="l" r="r" t="t"/>
            <a:pathLst>
              <a:path extrusionOk="0" h="12700" w="2877566">
                <a:moveTo>
                  <a:pt x="0" y="0"/>
                </a:moveTo>
                <a:lnTo>
                  <a:pt x="2877566" y="0"/>
                </a:lnTo>
                <a:lnTo>
                  <a:pt x="2877566" y="12700"/>
                </a:lnTo>
                <a:lnTo>
                  <a:pt x="0" y="12700"/>
                </a:lnTo>
                <a:close/>
              </a:path>
            </a:pathLst>
          </a:custGeom>
          <a:solidFill>
            <a:srgbClr val="194B3F"/>
          </a:solidFill>
          <a:ln>
            <a:noFill/>
          </a:ln>
        </p:spPr>
      </p:sp>
      <p:sp>
        <p:nvSpPr>
          <p:cNvPr id="300" name="Google Shape;300;p15"/>
          <p:cNvSpPr txBox="1"/>
          <p:nvPr/>
        </p:nvSpPr>
        <p:spPr>
          <a:xfrm>
            <a:off x="2628005" y="1920059"/>
            <a:ext cx="7049957" cy="19530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706F6F"/>
                </a:solidFill>
                <a:latin typeface="Arial"/>
                <a:ea typeface="Arial"/>
                <a:cs typeface="Arial"/>
                <a:sym typeface="Arial"/>
              </a:rPr>
              <a:t>El alumno adquiere</a:t>
            </a:r>
            <a:r>
              <a:rPr b="1" i="0" lang="en-US" sz="1500" u="none" cap="none" strike="noStrike">
                <a:solidFill>
                  <a:srgbClr val="194B3F"/>
                </a:solidFill>
                <a:latin typeface="Montserrat"/>
                <a:ea typeface="Montserrat"/>
                <a:cs typeface="Montserrat"/>
                <a:sym typeface="Montserrat"/>
              </a:rPr>
              <a:t> responsabilidad y madurez </a:t>
            </a:r>
            <a:r>
              <a:rPr b="0" i="0" lang="en-US" sz="1500" u="none" cap="none" strike="noStrike">
                <a:solidFill>
                  <a:srgbClr val="706F6F"/>
                </a:solidFill>
                <a:latin typeface="Arial"/>
                <a:ea typeface="Arial"/>
                <a:cs typeface="Arial"/>
                <a:sym typeface="Arial"/>
              </a:rPr>
              <a:t>en el trabajo, con alto nivel de autonomía, aprendizaje de la gestión del tiempo, capacidad de adaptación y ﬂexibilidad para trabajar en entornos diferentes y multiculturales. Estos valores adquiridos y aplicados son la garantía para la obtención y superación de los pequeños logros y metas iniciales que los alumnos se van a ir encontrando y que posteriormente serán mayores en su etapa Universitaria.</a:t>
            </a:r>
            <a:endParaRPr/>
          </a:p>
        </p:txBody>
      </p:sp>
      <p:sp>
        <p:nvSpPr>
          <p:cNvPr id="301" name="Google Shape;301;p15"/>
          <p:cNvSpPr txBox="1"/>
          <p:nvPr/>
        </p:nvSpPr>
        <p:spPr>
          <a:xfrm>
            <a:off x="2114998" y="1436475"/>
            <a:ext cx="240011" cy="4133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3</a:t>
            </a:r>
            <a:endParaRPr/>
          </a:p>
        </p:txBody>
      </p:sp>
      <p:sp>
        <p:nvSpPr>
          <p:cNvPr id="302" name="Google Shape;302;p15"/>
          <p:cNvSpPr txBox="1"/>
          <p:nvPr/>
        </p:nvSpPr>
        <p:spPr>
          <a:xfrm>
            <a:off x="2542456" y="1420320"/>
            <a:ext cx="3238290" cy="4133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400" u="none" cap="none" strike="noStrike">
                <a:solidFill>
                  <a:srgbClr val="194B3F"/>
                </a:solidFill>
                <a:latin typeface="Arial"/>
                <a:ea typeface="Arial"/>
                <a:cs typeface="Arial"/>
                <a:sym typeface="Arial"/>
              </a:rPr>
              <a:t>Inmersión personal</a:t>
            </a:r>
            <a:endParaRPr/>
          </a:p>
        </p:txBody>
      </p:sp>
      <p:sp>
        <p:nvSpPr>
          <p:cNvPr id="303" name="Google Shape;303;p15"/>
          <p:cNvSpPr txBox="1"/>
          <p:nvPr/>
        </p:nvSpPr>
        <p:spPr>
          <a:xfrm>
            <a:off x="8729996" y="410366"/>
            <a:ext cx="1532087" cy="349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2000" u="none" cap="none" strike="noStrike">
                <a:solidFill>
                  <a:srgbClr val="194B3F"/>
                </a:solidFill>
                <a:latin typeface="Open Sans"/>
                <a:ea typeface="Open Sans"/>
                <a:cs typeface="Open Sans"/>
                <a:sym typeface="Open Sans"/>
              </a:rPr>
              <a:t>Dual Diploma</a:t>
            </a:r>
            <a:endParaRPr/>
          </a:p>
        </p:txBody>
      </p:sp>
      <p:sp>
        <p:nvSpPr>
          <p:cNvPr id="304" name="Google Shape;304;p15"/>
          <p:cNvSpPr txBox="1"/>
          <p:nvPr/>
        </p:nvSpPr>
        <p:spPr>
          <a:xfrm>
            <a:off x="2714547" y="6979522"/>
            <a:ext cx="5262905" cy="1816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sng" cap="none" strike="noStrike">
                <a:solidFill>
                  <a:srgbClr val="706F6F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www.dualdiploma.cl</a:t>
            </a:r>
            <a:r>
              <a:rPr b="0" i="0" lang="en-US" sz="1100" u="none" cap="none" strike="noStrike">
                <a:solidFill>
                  <a:srgbClr val="706F6F"/>
                </a:solidFill>
                <a:latin typeface="Open Sans"/>
                <a:ea typeface="Open Sans"/>
                <a:cs typeface="Open Sans"/>
                <a:sym typeface="Open Sans"/>
              </a:rPr>
              <a:t> | info@dualdiploma.cl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55145"/>
        </a:solidFill>
      </p:bgPr>
    </p:bg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6"/>
          <p:cNvSpPr/>
          <p:nvPr/>
        </p:nvSpPr>
        <p:spPr>
          <a:xfrm>
            <a:off x="9607467" y="7180097"/>
            <a:ext cx="277873" cy="12697"/>
          </a:xfrm>
          <a:custGeom>
            <a:rect b="b" l="l" r="r" t="t"/>
            <a:pathLst>
              <a:path extrusionOk="0" h="12700" w="277876">
                <a:moveTo>
                  <a:pt x="0" y="0"/>
                </a:moveTo>
                <a:lnTo>
                  <a:pt x="277876" y="0"/>
                </a:lnTo>
                <a:lnTo>
                  <a:pt x="277876" y="12700"/>
                </a:lnTo>
                <a:lnTo>
                  <a:pt x="0" y="127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10" name="Google Shape;310;p16"/>
          <p:cNvSpPr txBox="1"/>
          <p:nvPr/>
        </p:nvSpPr>
        <p:spPr>
          <a:xfrm>
            <a:off x="1561800" y="2301475"/>
            <a:ext cx="7897800" cy="3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257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Una de las ventajas del Dual Diploma, junto a la notable mejora del nivel de inglés, es la autonomía que proporciona a los alumnos y la facilidad que adquieren en el manejo de las nuevas tecnologías, previsualizando lo que será su formación universitaria.</a:t>
            </a:r>
            <a:endParaRPr b="1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7"/>
          <p:cNvSpPr/>
          <p:nvPr/>
        </p:nvSpPr>
        <p:spPr>
          <a:xfrm>
            <a:off x="299095" y="6002493"/>
            <a:ext cx="1457782" cy="1278750"/>
          </a:xfrm>
          <a:custGeom>
            <a:rect b="b" l="l" r="r" t="t"/>
            <a:pathLst>
              <a:path extrusionOk="0" h="1278750" w="1457782">
                <a:moveTo>
                  <a:pt x="0" y="0"/>
                </a:moveTo>
                <a:lnTo>
                  <a:pt x="1457782" y="0"/>
                </a:lnTo>
                <a:lnTo>
                  <a:pt x="1457782" y="1278750"/>
                </a:lnTo>
                <a:lnTo>
                  <a:pt x="0" y="12787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6" name="Google Shape;316;p17"/>
          <p:cNvSpPr/>
          <p:nvPr/>
        </p:nvSpPr>
        <p:spPr>
          <a:xfrm>
            <a:off x="4731429" y="1390498"/>
            <a:ext cx="12697" cy="4779010"/>
          </a:xfrm>
          <a:custGeom>
            <a:rect b="b" l="l" r="r" t="t"/>
            <a:pathLst>
              <a:path extrusionOk="0" h="4779010" w="12700">
                <a:moveTo>
                  <a:pt x="12700" y="0"/>
                </a:moveTo>
                <a:lnTo>
                  <a:pt x="12700" y="4779010"/>
                </a:lnTo>
                <a:lnTo>
                  <a:pt x="0" y="4779010"/>
                </a:lnTo>
                <a:lnTo>
                  <a:pt x="0" y="0"/>
                </a:lnTo>
                <a:close/>
              </a:path>
            </a:pathLst>
          </a:custGeom>
          <a:solidFill>
            <a:srgbClr val="194B3F"/>
          </a:solidFill>
          <a:ln>
            <a:noFill/>
          </a:ln>
        </p:spPr>
      </p:sp>
      <p:sp>
        <p:nvSpPr>
          <p:cNvPr id="317" name="Google Shape;317;p17"/>
          <p:cNvSpPr/>
          <p:nvPr/>
        </p:nvSpPr>
        <p:spPr>
          <a:xfrm>
            <a:off x="9607467" y="7180097"/>
            <a:ext cx="277873" cy="12697"/>
          </a:xfrm>
          <a:custGeom>
            <a:rect b="b" l="l" r="r" t="t"/>
            <a:pathLst>
              <a:path extrusionOk="0" h="12700" w="277876">
                <a:moveTo>
                  <a:pt x="0" y="0"/>
                </a:moveTo>
                <a:lnTo>
                  <a:pt x="277876" y="0"/>
                </a:lnTo>
                <a:lnTo>
                  <a:pt x="277876" y="12700"/>
                </a:lnTo>
                <a:lnTo>
                  <a:pt x="0" y="12700"/>
                </a:lnTo>
                <a:close/>
              </a:path>
            </a:pathLst>
          </a:custGeom>
          <a:solidFill>
            <a:srgbClr val="194B3F"/>
          </a:solidFill>
          <a:ln>
            <a:noFill/>
          </a:ln>
        </p:spPr>
      </p:sp>
      <p:grpSp>
        <p:nvGrpSpPr>
          <p:cNvPr id="318" name="Google Shape;318;p17"/>
          <p:cNvGrpSpPr/>
          <p:nvPr/>
        </p:nvGrpSpPr>
        <p:grpSpPr>
          <a:xfrm>
            <a:off x="784532" y="1670570"/>
            <a:ext cx="3521128" cy="2595715"/>
            <a:chOff x="987695" y="1511970"/>
            <a:chExt cx="3221526" cy="2300554"/>
          </a:xfrm>
        </p:grpSpPr>
        <p:grpSp>
          <p:nvGrpSpPr>
            <p:cNvPr id="319" name="Google Shape;319;p17"/>
            <p:cNvGrpSpPr/>
            <p:nvPr/>
          </p:nvGrpSpPr>
          <p:grpSpPr>
            <a:xfrm>
              <a:off x="1020353" y="1546571"/>
              <a:ext cx="3158740" cy="2233425"/>
              <a:chOff x="63500" y="63500"/>
              <a:chExt cx="3158744" cy="2233422"/>
            </a:xfrm>
          </p:grpSpPr>
          <p:sp>
            <p:nvSpPr>
              <p:cNvPr id="320" name="Google Shape;320;p17"/>
              <p:cNvSpPr/>
              <p:nvPr/>
            </p:nvSpPr>
            <p:spPr>
              <a:xfrm>
                <a:off x="66802" y="66802"/>
                <a:ext cx="3152013" cy="2226818"/>
              </a:xfrm>
              <a:custGeom>
                <a:rect b="b" l="l" r="r" t="t"/>
                <a:pathLst>
                  <a:path extrusionOk="0" h="2226818" w="3152013">
                    <a:moveTo>
                      <a:pt x="0" y="2226818"/>
                    </a:moveTo>
                    <a:lnTo>
                      <a:pt x="3152013" y="2226818"/>
                    </a:lnTo>
                    <a:lnTo>
                      <a:pt x="315201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</p:sp>
          <p:sp>
            <p:nvSpPr>
              <p:cNvPr id="321" name="Google Shape;321;p17"/>
              <p:cNvSpPr/>
              <p:nvPr/>
            </p:nvSpPr>
            <p:spPr>
              <a:xfrm>
                <a:off x="63500" y="63500"/>
                <a:ext cx="3158744" cy="2233422"/>
              </a:xfrm>
              <a:custGeom>
                <a:rect b="b" l="l" r="r" t="t"/>
                <a:pathLst>
                  <a:path extrusionOk="0" h="2233422" w="3158744">
                    <a:moveTo>
                      <a:pt x="0" y="2233422"/>
                    </a:moveTo>
                    <a:lnTo>
                      <a:pt x="3158744" y="2233422"/>
                    </a:lnTo>
                    <a:lnTo>
                      <a:pt x="31587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EBEA"/>
              </a:solidFill>
              <a:ln>
                <a:noFill/>
              </a:ln>
            </p:spPr>
          </p:sp>
          <p:sp>
            <p:nvSpPr>
              <p:cNvPr id="322" name="Google Shape;322;p17"/>
              <p:cNvSpPr/>
              <p:nvPr/>
            </p:nvSpPr>
            <p:spPr>
              <a:xfrm>
                <a:off x="63500" y="63500"/>
                <a:ext cx="3158744" cy="2233422"/>
              </a:xfrm>
              <a:custGeom>
                <a:rect b="b" l="l" r="r" t="t"/>
                <a:pathLst>
                  <a:path extrusionOk="0" h="2233422" w="3158744">
                    <a:moveTo>
                      <a:pt x="0" y="2233422"/>
                    </a:moveTo>
                    <a:lnTo>
                      <a:pt x="3158744" y="2233422"/>
                    </a:lnTo>
                    <a:lnTo>
                      <a:pt x="31587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</p:grpSp>
        <p:sp>
          <p:nvSpPr>
            <p:cNvPr id="323" name="Google Shape;323;p17"/>
            <p:cNvSpPr/>
            <p:nvPr/>
          </p:nvSpPr>
          <p:spPr>
            <a:xfrm>
              <a:off x="2375383" y="1820685"/>
              <a:ext cx="448666" cy="448656"/>
            </a:xfrm>
            <a:custGeom>
              <a:rect b="b" l="l" r="r" t="t"/>
              <a:pathLst>
                <a:path extrusionOk="0" h="448656" w="448666">
                  <a:moveTo>
                    <a:pt x="0" y="0"/>
                  </a:moveTo>
                  <a:lnTo>
                    <a:pt x="448665" y="0"/>
                  </a:lnTo>
                  <a:lnTo>
                    <a:pt x="448665" y="448656"/>
                  </a:lnTo>
                  <a:lnTo>
                    <a:pt x="0" y="44865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-700" l="-703" r="-700" t="-705"/>
              </a:stretch>
            </a:blipFill>
            <a:ln>
              <a:noFill/>
            </a:ln>
          </p:spPr>
        </p:sp>
        <p:sp>
          <p:nvSpPr>
            <p:cNvPr id="324" name="Google Shape;324;p17"/>
            <p:cNvSpPr/>
            <p:nvPr/>
          </p:nvSpPr>
          <p:spPr>
            <a:xfrm>
              <a:off x="1595961" y="3146384"/>
              <a:ext cx="374285" cy="313077"/>
            </a:xfrm>
            <a:custGeom>
              <a:rect b="b" l="l" r="r" t="t"/>
              <a:pathLst>
                <a:path extrusionOk="0" h="313077" w="374285">
                  <a:moveTo>
                    <a:pt x="0" y="0"/>
                  </a:moveTo>
                  <a:lnTo>
                    <a:pt x="374285" y="0"/>
                  </a:lnTo>
                  <a:lnTo>
                    <a:pt x="374285" y="313077"/>
                  </a:lnTo>
                  <a:lnTo>
                    <a:pt x="0" y="31307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-825" l="-719" r="-749" t="-829"/>
              </a:stretch>
            </a:blipFill>
            <a:ln>
              <a:noFill/>
            </a:ln>
          </p:spPr>
        </p:sp>
        <p:sp>
          <p:nvSpPr>
            <p:cNvPr id="325" name="Google Shape;325;p17"/>
            <p:cNvSpPr/>
            <p:nvPr/>
          </p:nvSpPr>
          <p:spPr>
            <a:xfrm>
              <a:off x="1447171" y="3395872"/>
              <a:ext cx="635918" cy="240278"/>
            </a:xfrm>
            <a:custGeom>
              <a:rect b="b" l="l" r="r" t="t"/>
              <a:pathLst>
                <a:path extrusionOk="0" h="240278" w="635918">
                  <a:moveTo>
                    <a:pt x="0" y="0"/>
                  </a:moveTo>
                  <a:lnTo>
                    <a:pt x="635918" y="0"/>
                  </a:lnTo>
                  <a:lnTo>
                    <a:pt x="635918" y="240278"/>
                  </a:lnTo>
                  <a:lnTo>
                    <a:pt x="0" y="24027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26" name="Google Shape;326;p17"/>
            <p:cNvSpPr/>
            <p:nvPr/>
          </p:nvSpPr>
          <p:spPr>
            <a:xfrm>
              <a:off x="3198771" y="3199590"/>
              <a:ext cx="485432" cy="226457"/>
            </a:xfrm>
            <a:custGeom>
              <a:rect b="b" l="l" r="r" t="t"/>
              <a:pathLst>
                <a:path extrusionOk="0" h="226457" w="485432">
                  <a:moveTo>
                    <a:pt x="0" y="0"/>
                  </a:moveTo>
                  <a:lnTo>
                    <a:pt x="485432" y="0"/>
                  </a:lnTo>
                  <a:lnTo>
                    <a:pt x="485432" y="226457"/>
                  </a:lnTo>
                  <a:lnTo>
                    <a:pt x="0" y="22645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 b="-1559" l="-734" r="-734" t="-1559"/>
              </a:stretch>
            </a:blipFill>
            <a:ln>
              <a:noFill/>
            </a:ln>
          </p:spPr>
        </p:sp>
        <p:sp>
          <p:nvSpPr>
            <p:cNvPr id="327" name="Google Shape;327;p17"/>
            <p:cNvSpPr/>
            <p:nvPr/>
          </p:nvSpPr>
          <p:spPr>
            <a:xfrm>
              <a:off x="2312403" y="3154356"/>
              <a:ext cx="574624" cy="525075"/>
            </a:xfrm>
            <a:custGeom>
              <a:rect b="b" l="l" r="r" t="t"/>
              <a:pathLst>
                <a:path extrusionOk="0" h="525075" w="574624">
                  <a:moveTo>
                    <a:pt x="0" y="0"/>
                  </a:moveTo>
                  <a:lnTo>
                    <a:pt x="574625" y="0"/>
                  </a:lnTo>
                  <a:lnTo>
                    <a:pt x="574625" y="525075"/>
                  </a:lnTo>
                  <a:lnTo>
                    <a:pt x="0" y="52507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28" name="Google Shape;328;p17"/>
            <p:cNvSpPr/>
            <p:nvPr/>
          </p:nvSpPr>
          <p:spPr>
            <a:xfrm>
              <a:off x="3177073" y="3396034"/>
              <a:ext cx="488909" cy="240020"/>
            </a:xfrm>
            <a:custGeom>
              <a:rect b="b" l="l" r="r" t="t"/>
              <a:pathLst>
                <a:path extrusionOk="0" h="240020" w="488909">
                  <a:moveTo>
                    <a:pt x="0" y="0"/>
                  </a:moveTo>
                  <a:lnTo>
                    <a:pt x="488909" y="0"/>
                  </a:lnTo>
                  <a:lnTo>
                    <a:pt x="488909" y="240020"/>
                  </a:lnTo>
                  <a:lnTo>
                    <a:pt x="0" y="24002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29" name="Google Shape;329;p17"/>
            <p:cNvSpPr/>
            <p:nvPr/>
          </p:nvSpPr>
          <p:spPr>
            <a:xfrm>
              <a:off x="1486976" y="1609649"/>
              <a:ext cx="2247643" cy="631003"/>
            </a:xfrm>
            <a:custGeom>
              <a:rect b="b" l="l" r="r" t="t"/>
              <a:pathLst>
                <a:path extrusionOk="0" h="631003" w="2247643">
                  <a:moveTo>
                    <a:pt x="0" y="0"/>
                  </a:moveTo>
                  <a:lnTo>
                    <a:pt x="2247643" y="0"/>
                  </a:lnTo>
                  <a:lnTo>
                    <a:pt x="2247643" y="631002"/>
                  </a:lnTo>
                  <a:lnTo>
                    <a:pt x="0" y="63100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30" name="Google Shape;330;p17"/>
            <p:cNvSpPr/>
            <p:nvPr/>
          </p:nvSpPr>
          <p:spPr>
            <a:xfrm>
              <a:off x="1374619" y="2257234"/>
              <a:ext cx="2466965" cy="896093"/>
            </a:xfrm>
            <a:custGeom>
              <a:rect b="b" l="l" r="r" t="t"/>
              <a:pathLst>
                <a:path extrusionOk="0" h="896093" w="2466965">
                  <a:moveTo>
                    <a:pt x="0" y="0"/>
                  </a:moveTo>
                  <a:lnTo>
                    <a:pt x="2466966" y="0"/>
                  </a:lnTo>
                  <a:lnTo>
                    <a:pt x="2466966" y="896093"/>
                  </a:lnTo>
                  <a:lnTo>
                    <a:pt x="0" y="89609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31" name="Google Shape;331;p17"/>
            <p:cNvSpPr/>
            <p:nvPr/>
          </p:nvSpPr>
          <p:spPr>
            <a:xfrm>
              <a:off x="1922717" y="1937842"/>
              <a:ext cx="342395" cy="114348"/>
            </a:xfrm>
            <a:custGeom>
              <a:rect b="b" l="l" r="r" t="t"/>
              <a:pathLst>
                <a:path extrusionOk="0" h="114348" w="342395">
                  <a:moveTo>
                    <a:pt x="0" y="0"/>
                  </a:moveTo>
                  <a:lnTo>
                    <a:pt x="342395" y="0"/>
                  </a:lnTo>
                  <a:lnTo>
                    <a:pt x="342395" y="114348"/>
                  </a:lnTo>
                  <a:lnTo>
                    <a:pt x="0" y="11434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2">
                <a:alphaModFix/>
              </a:blip>
              <a:stretch>
                <a:fillRect b="0" l="-125" r="-120" t="-373"/>
              </a:stretch>
            </a:blipFill>
            <a:ln>
              <a:noFill/>
            </a:ln>
          </p:spPr>
        </p:sp>
        <p:sp>
          <p:nvSpPr>
            <p:cNvPr id="332" name="Google Shape;332;p17"/>
            <p:cNvSpPr/>
            <p:nvPr/>
          </p:nvSpPr>
          <p:spPr>
            <a:xfrm>
              <a:off x="1922717" y="2051761"/>
              <a:ext cx="342395" cy="114557"/>
            </a:xfrm>
            <a:custGeom>
              <a:rect b="b" l="l" r="r" t="t"/>
              <a:pathLst>
                <a:path extrusionOk="0" h="114557" w="342395">
                  <a:moveTo>
                    <a:pt x="0" y="0"/>
                  </a:moveTo>
                  <a:lnTo>
                    <a:pt x="342395" y="0"/>
                  </a:lnTo>
                  <a:lnTo>
                    <a:pt x="342395" y="114557"/>
                  </a:lnTo>
                  <a:lnTo>
                    <a:pt x="0" y="11455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3">
                <a:alphaModFix/>
              </a:blip>
              <a:stretch>
                <a:fillRect b="0" l="-125" r="-120" t="-7"/>
              </a:stretch>
            </a:blipFill>
            <a:ln>
              <a:noFill/>
            </a:ln>
          </p:spPr>
        </p:sp>
        <p:sp>
          <p:nvSpPr>
            <p:cNvPr id="333" name="Google Shape;333;p17"/>
            <p:cNvSpPr/>
            <p:nvPr/>
          </p:nvSpPr>
          <p:spPr>
            <a:xfrm>
              <a:off x="1922717" y="2165880"/>
              <a:ext cx="342395" cy="114338"/>
            </a:xfrm>
            <a:custGeom>
              <a:rect b="b" l="l" r="r" t="t"/>
              <a:pathLst>
                <a:path extrusionOk="0" h="114338" w="342395">
                  <a:moveTo>
                    <a:pt x="0" y="0"/>
                  </a:moveTo>
                  <a:lnTo>
                    <a:pt x="342395" y="0"/>
                  </a:lnTo>
                  <a:lnTo>
                    <a:pt x="342395" y="114338"/>
                  </a:lnTo>
                  <a:lnTo>
                    <a:pt x="0" y="11433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4">
                <a:alphaModFix/>
              </a:blip>
              <a:stretch>
                <a:fillRect b="-382" l="-125" r="-120" t="0"/>
              </a:stretch>
            </a:blipFill>
            <a:ln>
              <a:noFill/>
            </a:ln>
          </p:spPr>
        </p:sp>
        <p:sp>
          <p:nvSpPr>
            <p:cNvPr id="334" name="Google Shape;334;p17"/>
            <p:cNvSpPr/>
            <p:nvPr/>
          </p:nvSpPr>
          <p:spPr>
            <a:xfrm>
              <a:off x="2967409" y="2031683"/>
              <a:ext cx="377076" cy="187347"/>
            </a:xfrm>
            <a:custGeom>
              <a:rect b="b" l="l" r="r" t="t"/>
              <a:pathLst>
                <a:path extrusionOk="0" h="187347" w="377076">
                  <a:moveTo>
                    <a:pt x="0" y="0"/>
                  </a:moveTo>
                  <a:lnTo>
                    <a:pt x="377076" y="0"/>
                  </a:lnTo>
                  <a:lnTo>
                    <a:pt x="377076" y="187347"/>
                  </a:lnTo>
                  <a:lnTo>
                    <a:pt x="0" y="18734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5">
                <a:alphaModFix/>
              </a:blip>
              <a:stretch>
                <a:fillRect b="-628" l="-311" r="-314" t="-633"/>
              </a:stretch>
            </a:blipFill>
            <a:ln>
              <a:noFill/>
            </a:ln>
          </p:spPr>
        </p:sp>
        <p:sp>
          <p:nvSpPr>
            <p:cNvPr id="335" name="Google Shape;335;p17"/>
            <p:cNvSpPr/>
            <p:nvPr/>
          </p:nvSpPr>
          <p:spPr>
            <a:xfrm>
              <a:off x="987695" y="1511970"/>
              <a:ext cx="3221526" cy="2300554"/>
            </a:xfrm>
            <a:custGeom>
              <a:rect b="b" l="l" r="r" t="t"/>
              <a:pathLst>
                <a:path extrusionOk="0" h="2300554" w="3221526">
                  <a:moveTo>
                    <a:pt x="0" y="0"/>
                  </a:moveTo>
                  <a:lnTo>
                    <a:pt x="3221526" y="0"/>
                  </a:lnTo>
                  <a:lnTo>
                    <a:pt x="3221526" y="2300554"/>
                  </a:lnTo>
                  <a:lnTo>
                    <a:pt x="0" y="230055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sp>
        <p:nvSpPr>
          <p:cNvPr id="336" name="Google Shape;336;p17"/>
          <p:cNvSpPr txBox="1"/>
          <p:nvPr/>
        </p:nvSpPr>
        <p:spPr>
          <a:xfrm>
            <a:off x="1091686" y="4554364"/>
            <a:ext cx="3008700" cy="10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238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700">
                <a:solidFill>
                  <a:srgbClr val="194B3F"/>
                </a:solidFill>
                <a:latin typeface="Open Sans"/>
                <a:ea typeface="Open Sans"/>
                <a:cs typeface="Open Sans"/>
                <a:sym typeface="Open Sans"/>
              </a:rPr>
              <a:t>Una titulación internacionalmente reconocida</a:t>
            </a:r>
            <a:endParaRPr i="1" sz="2700">
              <a:solidFill>
                <a:srgbClr val="194B3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7" name="Google Shape;337;p17"/>
          <p:cNvSpPr txBox="1"/>
          <p:nvPr/>
        </p:nvSpPr>
        <p:spPr>
          <a:xfrm>
            <a:off x="2714547" y="6979522"/>
            <a:ext cx="5262905" cy="1816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sng" cap="none" strike="noStrike">
                <a:solidFill>
                  <a:srgbClr val="706F6F"/>
                </a:solidFill>
                <a:latin typeface="Open Sans"/>
                <a:ea typeface="Open Sans"/>
                <a:cs typeface="Open Sans"/>
                <a:sym typeface="Open Sans"/>
                <a:hlinkClick r:id="rId1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www.dualdiploma.cl</a:t>
            </a:r>
            <a:r>
              <a:rPr b="0" i="0" lang="en-US" sz="1100" u="none" cap="none" strike="noStrike">
                <a:solidFill>
                  <a:srgbClr val="706F6F"/>
                </a:solidFill>
                <a:latin typeface="Open Sans"/>
                <a:ea typeface="Open Sans"/>
                <a:cs typeface="Open Sans"/>
                <a:sym typeface="Open Sans"/>
              </a:rPr>
              <a:t> | info@dualdiploma.cl</a:t>
            </a:r>
            <a:endParaRPr/>
          </a:p>
        </p:txBody>
      </p:sp>
      <p:sp>
        <p:nvSpPr>
          <p:cNvPr id="338" name="Google Shape;338;p17"/>
          <p:cNvSpPr txBox="1"/>
          <p:nvPr/>
        </p:nvSpPr>
        <p:spPr>
          <a:xfrm>
            <a:off x="5455775" y="1670575"/>
            <a:ext cx="4831500" cy="243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900" u="none" cap="none" strike="noStrike">
                <a:solidFill>
                  <a:srgbClr val="706F6F"/>
                </a:solidFill>
                <a:latin typeface="Arial"/>
                <a:ea typeface="Arial"/>
                <a:cs typeface="Arial"/>
                <a:sym typeface="Arial"/>
              </a:rPr>
              <a:t>Cuando ﬁnalizan sus estudios, los alumnos del Dual Diploma logran exactamente </a:t>
            </a:r>
            <a:r>
              <a:rPr b="1" i="0" lang="en-US" sz="1900" u="none" cap="none" strike="noStrike">
                <a:solidFill>
                  <a:srgbClr val="194B3F"/>
                </a:solidFill>
                <a:latin typeface="Montserrat"/>
                <a:ea typeface="Montserrat"/>
                <a:cs typeface="Montserrat"/>
                <a:sym typeface="Montserrat"/>
              </a:rPr>
              <a:t>la misma titulación que los estudiantes estadounidenses:</a:t>
            </a:r>
            <a:r>
              <a:rPr b="0" i="0" lang="en-US" sz="1900" u="none" cap="none" strike="noStrike">
                <a:solidFill>
                  <a:srgbClr val="706F6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900" u="none" cap="none" strike="noStrike">
              <a:solidFill>
                <a:srgbClr val="706F6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4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706F6F"/>
              </a:solidFill>
            </a:endParaRPr>
          </a:p>
          <a:p>
            <a:pPr indent="0" lvl="0" marL="0" marR="0" rtl="0" algn="l">
              <a:lnSpc>
                <a:spcPct val="14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900" u="none" cap="none" strike="noStrike">
                <a:solidFill>
                  <a:srgbClr val="706F6F"/>
                </a:solidFill>
                <a:latin typeface="Arial"/>
                <a:ea typeface="Arial"/>
                <a:cs typeface="Arial"/>
                <a:sym typeface="Arial"/>
              </a:rPr>
              <a:t>el </a:t>
            </a:r>
            <a:r>
              <a:rPr b="1" i="0" lang="en-US" sz="1900" u="none" cap="none" strike="noStrike">
                <a:solidFill>
                  <a:srgbClr val="706F6F"/>
                </a:solidFill>
                <a:latin typeface="Montserrat"/>
                <a:ea typeface="Montserrat"/>
                <a:cs typeface="Montserrat"/>
                <a:sym typeface="Montserrat"/>
              </a:rPr>
              <a:t>American High School Diploma</a:t>
            </a:r>
            <a:r>
              <a:rPr b="0" i="0" lang="en-US" sz="1900" u="none" cap="none" strike="noStrike">
                <a:solidFill>
                  <a:srgbClr val="706F6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8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18"/>
          <p:cNvSpPr/>
          <p:nvPr/>
        </p:nvSpPr>
        <p:spPr>
          <a:xfrm>
            <a:off x="1583998" y="1264510"/>
            <a:ext cx="12697" cy="4423534"/>
          </a:xfrm>
          <a:custGeom>
            <a:rect b="b" l="l" r="r" t="t"/>
            <a:pathLst>
              <a:path extrusionOk="0" h="4423537" w="12700">
                <a:moveTo>
                  <a:pt x="12700" y="0"/>
                </a:moveTo>
                <a:lnTo>
                  <a:pt x="12700" y="4423537"/>
                </a:lnTo>
                <a:lnTo>
                  <a:pt x="0" y="4423537"/>
                </a:lnTo>
                <a:lnTo>
                  <a:pt x="0" y="0"/>
                </a:lnTo>
                <a:close/>
              </a:path>
            </a:pathLst>
          </a:custGeom>
          <a:solidFill>
            <a:srgbClr val="194B3F"/>
          </a:solidFill>
          <a:ln>
            <a:noFill/>
          </a:ln>
        </p:spPr>
      </p:sp>
      <p:sp>
        <p:nvSpPr>
          <p:cNvPr id="344" name="Google Shape;344;p18"/>
          <p:cNvSpPr/>
          <p:nvPr/>
        </p:nvSpPr>
        <p:spPr>
          <a:xfrm>
            <a:off x="299095" y="6002493"/>
            <a:ext cx="1457782" cy="1278750"/>
          </a:xfrm>
          <a:custGeom>
            <a:rect b="b" l="l" r="r" t="t"/>
            <a:pathLst>
              <a:path extrusionOk="0" h="1278750" w="1457782">
                <a:moveTo>
                  <a:pt x="0" y="0"/>
                </a:moveTo>
                <a:lnTo>
                  <a:pt x="1457782" y="0"/>
                </a:lnTo>
                <a:lnTo>
                  <a:pt x="1457782" y="1278750"/>
                </a:lnTo>
                <a:lnTo>
                  <a:pt x="0" y="12787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45" name="Google Shape;345;p18"/>
          <p:cNvSpPr/>
          <p:nvPr/>
        </p:nvSpPr>
        <p:spPr>
          <a:xfrm>
            <a:off x="4642281" y="1012758"/>
            <a:ext cx="4297556" cy="1695669"/>
          </a:xfrm>
          <a:custGeom>
            <a:rect b="b" l="l" r="r" t="t"/>
            <a:pathLst>
              <a:path extrusionOk="0" h="1695669" w="4297556">
                <a:moveTo>
                  <a:pt x="0" y="0"/>
                </a:moveTo>
                <a:lnTo>
                  <a:pt x="4297556" y="0"/>
                </a:lnTo>
                <a:lnTo>
                  <a:pt x="4297556" y="1695669"/>
                </a:lnTo>
                <a:lnTo>
                  <a:pt x="0" y="16956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46" name="Google Shape;346;p18"/>
          <p:cNvSpPr/>
          <p:nvPr/>
        </p:nvSpPr>
        <p:spPr>
          <a:xfrm>
            <a:off x="9607467" y="7180097"/>
            <a:ext cx="277873" cy="12697"/>
          </a:xfrm>
          <a:custGeom>
            <a:rect b="b" l="l" r="r" t="t"/>
            <a:pathLst>
              <a:path extrusionOk="0" h="12700" w="277876">
                <a:moveTo>
                  <a:pt x="0" y="0"/>
                </a:moveTo>
                <a:lnTo>
                  <a:pt x="277876" y="0"/>
                </a:lnTo>
                <a:lnTo>
                  <a:pt x="277876" y="12700"/>
                </a:lnTo>
                <a:lnTo>
                  <a:pt x="0" y="12700"/>
                </a:lnTo>
                <a:close/>
              </a:path>
            </a:pathLst>
          </a:custGeom>
          <a:solidFill>
            <a:srgbClr val="194B3F"/>
          </a:solidFill>
          <a:ln>
            <a:noFill/>
          </a:ln>
        </p:spPr>
      </p:sp>
      <p:sp>
        <p:nvSpPr>
          <p:cNvPr id="347" name="Google Shape;347;p18"/>
          <p:cNvSpPr txBox="1"/>
          <p:nvPr/>
        </p:nvSpPr>
        <p:spPr>
          <a:xfrm>
            <a:off x="1998002" y="3218745"/>
            <a:ext cx="7371000" cy="116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u="none" cap="none" strike="noStrike">
                <a:solidFill>
                  <a:srgbClr val="706F6F"/>
                </a:solidFill>
                <a:latin typeface="Arial"/>
                <a:ea typeface="Arial"/>
                <a:cs typeface="Arial"/>
                <a:sym typeface="Arial"/>
              </a:rPr>
              <a:t>Entre las asignaturas electivas, se encuentran materias como Fotografía Digital, Criminología o SAT (Preparatoria para el examen de acceso a la universidad). Son </a:t>
            </a:r>
            <a:r>
              <a:rPr b="1" i="0" lang="en-US" u="none" cap="none" strike="noStrike">
                <a:solidFill>
                  <a:srgbClr val="194B3F"/>
                </a:solidFill>
                <a:latin typeface="Montserrat"/>
                <a:ea typeface="Montserrat"/>
                <a:cs typeface="Montserrat"/>
                <a:sym typeface="Montserrat"/>
              </a:rPr>
              <a:t>asignaturas de gran interés</a:t>
            </a:r>
            <a:r>
              <a:rPr b="0" i="0" lang="en-US" u="none" cap="none" strike="noStrike">
                <a:solidFill>
                  <a:srgbClr val="706F6F"/>
                </a:solidFill>
                <a:latin typeface="Arial"/>
                <a:ea typeface="Arial"/>
                <a:cs typeface="Arial"/>
                <a:sym typeface="Arial"/>
              </a:rPr>
              <a:t> que no están en el currículo chileno y ofrecen un plus de motivación al estudiante y le permiten enriquecer su vocabulario en materias que no trabajarían en inglés.</a:t>
            </a:r>
            <a:endParaRPr sz="1300"/>
          </a:p>
        </p:txBody>
      </p:sp>
      <p:sp>
        <p:nvSpPr>
          <p:cNvPr id="348" name="Google Shape;348;p18"/>
          <p:cNvSpPr txBox="1"/>
          <p:nvPr/>
        </p:nvSpPr>
        <p:spPr>
          <a:xfrm>
            <a:off x="1998002" y="4590536"/>
            <a:ext cx="7200300" cy="116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u="none" cap="none" strike="noStrike">
                <a:solidFill>
                  <a:srgbClr val="706F6F"/>
                </a:solidFill>
                <a:latin typeface="Arial"/>
                <a:ea typeface="Arial"/>
                <a:cs typeface="Arial"/>
                <a:sym typeface="Arial"/>
              </a:rPr>
              <a:t>Además, los estudiantes del Dual Diploma </a:t>
            </a:r>
            <a:r>
              <a:rPr b="1" i="0" lang="en-US" u="none" cap="none" strike="noStrike">
                <a:solidFill>
                  <a:srgbClr val="706F6F"/>
                </a:solidFill>
                <a:latin typeface="Montserrat"/>
                <a:ea typeface="Montserrat"/>
                <a:cs typeface="Montserrat"/>
                <a:sym typeface="Montserrat"/>
              </a:rPr>
              <a:t>pueden participar activamente en la vida estudiantil americana</a:t>
            </a:r>
            <a:r>
              <a:rPr b="0" i="0" lang="en-US" u="none" cap="none" strike="noStrike">
                <a:solidFill>
                  <a:srgbClr val="706F6F"/>
                </a:solidFill>
                <a:latin typeface="Arial"/>
                <a:ea typeface="Arial"/>
                <a:cs typeface="Arial"/>
                <a:sym typeface="Arial"/>
              </a:rPr>
              <a:t> uniéndose a los clubes de estudiantes, y opciones de intercambio, donde encontrarán a otros compañeros con sus mismas inquietudes: periodismo, fotografía, artes…</a:t>
            </a:r>
            <a:endParaRPr sz="1300"/>
          </a:p>
        </p:txBody>
      </p:sp>
      <p:sp>
        <p:nvSpPr>
          <p:cNvPr id="349" name="Google Shape;349;p18"/>
          <p:cNvSpPr txBox="1"/>
          <p:nvPr/>
        </p:nvSpPr>
        <p:spPr>
          <a:xfrm>
            <a:off x="8801995" y="410366"/>
            <a:ext cx="1461383" cy="349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2000" u="none" cap="none" strike="noStrike">
                <a:solidFill>
                  <a:srgbClr val="194B3F"/>
                </a:solidFill>
                <a:latin typeface="Open Sans"/>
                <a:ea typeface="Open Sans"/>
                <a:cs typeface="Open Sans"/>
                <a:sym typeface="Open Sans"/>
              </a:rPr>
              <a:t>Dual Diploma</a:t>
            </a:r>
            <a:endParaRPr/>
          </a:p>
        </p:txBody>
      </p:sp>
      <p:sp>
        <p:nvSpPr>
          <p:cNvPr id="350" name="Google Shape;350;p18"/>
          <p:cNvSpPr txBox="1"/>
          <p:nvPr/>
        </p:nvSpPr>
        <p:spPr>
          <a:xfrm>
            <a:off x="2714547" y="6979522"/>
            <a:ext cx="5262905" cy="1816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sng" cap="none" strike="noStrike">
                <a:solidFill>
                  <a:srgbClr val="706F6F"/>
                </a:solidFill>
                <a:latin typeface="Open Sans"/>
                <a:ea typeface="Open Sans"/>
                <a:cs typeface="Open Sans"/>
                <a:sym typeface="Open Sans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www.dualdiploma.cl</a:t>
            </a:r>
            <a:r>
              <a:rPr b="0" i="0" lang="en-US" sz="1100" u="none" cap="none" strike="noStrike">
                <a:solidFill>
                  <a:srgbClr val="706F6F"/>
                </a:solidFill>
                <a:latin typeface="Open Sans"/>
                <a:ea typeface="Open Sans"/>
                <a:cs typeface="Open Sans"/>
                <a:sym typeface="Open Sans"/>
              </a:rPr>
              <a:t> | info@dualdiploma.cl</a:t>
            </a:r>
            <a:endParaRPr/>
          </a:p>
        </p:txBody>
      </p:sp>
      <p:sp>
        <p:nvSpPr>
          <p:cNvPr id="351" name="Google Shape;351;p18"/>
          <p:cNvSpPr txBox="1"/>
          <p:nvPr/>
        </p:nvSpPr>
        <p:spPr>
          <a:xfrm>
            <a:off x="1998002" y="1247927"/>
            <a:ext cx="2934624" cy="146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4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3999" u="none" cap="none" strike="noStrike">
                <a:solidFill>
                  <a:srgbClr val="194B3F"/>
                </a:solidFill>
                <a:latin typeface="Open Sans"/>
                <a:ea typeface="Open Sans"/>
                <a:cs typeface="Open Sans"/>
                <a:sym typeface="Open Sans"/>
              </a:rPr>
              <a:t>Electivas </a:t>
            </a:r>
            <a:endParaRPr/>
          </a:p>
          <a:p>
            <a:pPr indent="0" lvl="0" marL="0" marR="0" rtl="0" algn="l">
              <a:lnSpc>
                <a:spcPct val="94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3999" u="none" cap="none" strike="noStrike">
                <a:solidFill>
                  <a:srgbClr val="194B3F"/>
                </a:solidFill>
                <a:latin typeface="Open Sans"/>
                <a:ea typeface="Open Sans"/>
                <a:cs typeface="Open Sans"/>
                <a:sym typeface="Open Sans"/>
              </a:rPr>
              <a:t>y otras actividades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19"/>
          <p:cNvSpPr/>
          <p:nvPr/>
        </p:nvSpPr>
        <p:spPr>
          <a:xfrm>
            <a:off x="5346002" y="10"/>
            <a:ext cx="5345992" cy="7559993"/>
          </a:xfrm>
          <a:custGeom>
            <a:rect b="b" l="l" r="r" t="t"/>
            <a:pathLst>
              <a:path extrusionOk="0" h="7559993" w="5345992">
                <a:moveTo>
                  <a:pt x="0" y="0"/>
                </a:moveTo>
                <a:lnTo>
                  <a:pt x="5345991" y="0"/>
                </a:lnTo>
                <a:lnTo>
                  <a:pt x="5345991" y="7559992"/>
                </a:lnTo>
                <a:lnTo>
                  <a:pt x="0" y="75599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225" l="-414" r="0" t="-217"/>
            </a:stretch>
          </a:blipFill>
          <a:ln>
            <a:noFill/>
          </a:ln>
        </p:spPr>
      </p:sp>
      <p:sp>
        <p:nvSpPr>
          <p:cNvPr id="357" name="Google Shape;357;p19"/>
          <p:cNvSpPr txBox="1"/>
          <p:nvPr/>
        </p:nvSpPr>
        <p:spPr>
          <a:xfrm>
            <a:off x="1097957" y="3681075"/>
            <a:ext cx="3202500" cy="30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3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2884" u="none" cap="none" strike="noStrike">
                <a:solidFill>
                  <a:srgbClr val="194B3F"/>
                </a:solidFill>
                <a:latin typeface="Open Sans"/>
                <a:ea typeface="Open Sans"/>
                <a:cs typeface="Open Sans"/>
                <a:sym typeface="Open Sans"/>
              </a:rPr>
              <a:t>Más de 40.000 alumnos </a:t>
            </a:r>
            <a:r>
              <a:rPr i="1" lang="en-US" sz="2884">
                <a:solidFill>
                  <a:srgbClr val="194B3F"/>
                </a:solidFill>
                <a:latin typeface="Open Sans"/>
                <a:ea typeface="Open Sans"/>
                <a:cs typeface="Open Sans"/>
                <a:sym typeface="Open Sans"/>
              </a:rPr>
              <a:t>matriculados en el 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39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i="1" lang="en-US" sz="2884">
                <a:solidFill>
                  <a:srgbClr val="194B3F"/>
                </a:solidFill>
                <a:latin typeface="Open Sans"/>
                <a:ea typeface="Open Sans"/>
                <a:cs typeface="Open Sans"/>
                <a:sym typeface="Open Sans"/>
              </a:rPr>
              <a:t>Dual Diploma y miles de graduados cada año</a:t>
            </a:r>
            <a:endParaRPr i="1" sz="2884">
              <a:solidFill>
                <a:srgbClr val="194B3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8" name="Google Shape;358;p19"/>
          <p:cNvSpPr txBox="1"/>
          <p:nvPr/>
        </p:nvSpPr>
        <p:spPr>
          <a:xfrm>
            <a:off x="772151" y="1485952"/>
            <a:ext cx="3854100" cy="14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17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51" u="none" cap="none" strike="noStrike">
                <a:solidFill>
                  <a:srgbClr val="194B3F"/>
                </a:solidFill>
                <a:latin typeface="Montserrat"/>
                <a:ea typeface="Montserrat"/>
                <a:cs typeface="Montserrat"/>
                <a:sym typeface="Montserrat"/>
              </a:rPr>
              <a:t>Una gran comunidad </a:t>
            </a:r>
            <a:r>
              <a:rPr b="1" lang="en-US" sz="2751">
                <a:solidFill>
                  <a:srgbClr val="194B3F"/>
                </a:solidFill>
                <a:latin typeface="Montserrat"/>
                <a:ea typeface="Montserrat"/>
                <a:cs typeface="Montserrat"/>
                <a:sym typeface="Montserrat"/>
              </a:rPr>
              <a:t>de estudiantes</a:t>
            </a:r>
            <a:endParaRPr/>
          </a:p>
        </p:txBody>
      </p:sp>
      <p:sp>
        <p:nvSpPr>
          <p:cNvPr id="359" name="Google Shape;359;p19"/>
          <p:cNvSpPr txBox="1"/>
          <p:nvPr/>
        </p:nvSpPr>
        <p:spPr>
          <a:xfrm>
            <a:off x="1373657" y="2728541"/>
            <a:ext cx="26511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17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/>
          <p:nvPr/>
        </p:nvSpPr>
        <p:spPr>
          <a:xfrm>
            <a:off x="4725076" y="1521009"/>
            <a:ext cx="12697" cy="4104008"/>
          </a:xfrm>
          <a:custGeom>
            <a:rect b="b" l="l" r="r" t="t"/>
            <a:pathLst>
              <a:path extrusionOk="0" h="4104005" w="12700">
                <a:moveTo>
                  <a:pt x="12700" y="0"/>
                </a:moveTo>
                <a:lnTo>
                  <a:pt x="12700" y="4104005"/>
                </a:lnTo>
                <a:lnTo>
                  <a:pt x="0" y="4104005"/>
                </a:lnTo>
                <a:lnTo>
                  <a:pt x="0" y="0"/>
                </a:lnTo>
                <a:close/>
              </a:path>
            </a:pathLst>
          </a:custGeom>
          <a:solidFill>
            <a:srgbClr val="194B3F"/>
          </a:solidFill>
          <a:ln>
            <a:noFill/>
          </a:ln>
        </p:spPr>
      </p:sp>
      <p:sp>
        <p:nvSpPr>
          <p:cNvPr id="93" name="Google Shape;93;p2"/>
          <p:cNvSpPr/>
          <p:nvPr/>
        </p:nvSpPr>
        <p:spPr>
          <a:xfrm>
            <a:off x="6790487" y="3514287"/>
            <a:ext cx="2358901" cy="3810"/>
          </a:xfrm>
          <a:custGeom>
            <a:rect b="b" l="l" r="r" t="t"/>
            <a:pathLst>
              <a:path extrusionOk="0" h="3810" w="2358898">
                <a:moveTo>
                  <a:pt x="0" y="0"/>
                </a:moveTo>
                <a:lnTo>
                  <a:pt x="2358898" y="3810"/>
                </a:lnTo>
                <a:lnTo>
                  <a:pt x="0" y="3810"/>
                </a:lnTo>
                <a:close/>
              </a:path>
            </a:pathLst>
          </a:custGeom>
          <a:solidFill>
            <a:srgbClr val="706F6F"/>
          </a:solidFill>
          <a:ln>
            <a:noFill/>
          </a:ln>
        </p:spPr>
      </p:sp>
      <p:sp>
        <p:nvSpPr>
          <p:cNvPr id="94" name="Google Shape;94;p2"/>
          <p:cNvSpPr/>
          <p:nvPr/>
        </p:nvSpPr>
        <p:spPr>
          <a:xfrm>
            <a:off x="1432446" y="1608477"/>
            <a:ext cx="2334482" cy="2837784"/>
          </a:xfrm>
          <a:custGeom>
            <a:rect b="b" l="l" r="r" t="t"/>
            <a:pathLst>
              <a:path extrusionOk="0" h="3783711" w="3112643">
                <a:moveTo>
                  <a:pt x="1533525" y="0"/>
                </a:moveTo>
                <a:lnTo>
                  <a:pt x="0" y="141605"/>
                </a:lnTo>
                <a:lnTo>
                  <a:pt x="0" y="1904873"/>
                </a:lnTo>
                <a:cubicBezTo>
                  <a:pt x="0" y="2284095"/>
                  <a:pt x="102616" y="2613660"/>
                  <a:pt x="102616" y="2613660"/>
                </a:cubicBezTo>
                <a:cubicBezTo>
                  <a:pt x="293751" y="3077464"/>
                  <a:pt x="466344" y="3295523"/>
                  <a:pt x="1550289" y="3783711"/>
                </a:cubicBezTo>
                <a:cubicBezTo>
                  <a:pt x="2795397" y="3271266"/>
                  <a:pt x="2970530" y="2796286"/>
                  <a:pt x="3022092" y="2572893"/>
                </a:cubicBezTo>
                <a:cubicBezTo>
                  <a:pt x="3096133" y="2313051"/>
                  <a:pt x="3112643" y="1954784"/>
                  <a:pt x="3112643" y="1954784"/>
                </a:cubicBezTo>
                <a:lnTo>
                  <a:pt x="3112643" y="135890"/>
                </a:lnTo>
                <a:lnTo>
                  <a:pt x="1533525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548" l="-584" r="-672" t="-607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2"/>
          <p:cNvSpPr/>
          <p:nvPr/>
        </p:nvSpPr>
        <p:spPr>
          <a:xfrm>
            <a:off x="1319298" y="1482465"/>
            <a:ext cx="2565146" cy="3111623"/>
          </a:xfrm>
          <a:custGeom>
            <a:rect b="b" l="l" r="r" t="t"/>
            <a:pathLst>
              <a:path extrusionOk="0" h="3111627" w="2565146">
                <a:moveTo>
                  <a:pt x="84201" y="2146554"/>
                </a:moveTo>
                <a:cubicBezTo>
                  <a:pt x="84074" y="2145919"/>
                  <a:pt x="0" y="1876171"/>
                  <a:pt x="0" y="1565402"/>
                </a:cubicBezTo>
                <a:lnTo>
                  <a:pt x="19050" y="1565402"/>
                </a:lnTo>
                <a:lnTo>
                  <a:pt x="0" y="1565402"/>
                </a:lnTo>
                <a:lnTo>
                  <a:pt x="0" y="116586"/>
                </a:lnTo>
                <a:lnTo>
                  <a:pt x="1265682" y="0"/>
                </a:lnTo>
                <a:lnTo>
                  <a:pt x="2565146" y="111887"/>
                </a:lnTo>
                <a:lnTo>
                  <a:pt x="2565146" y="1606804"/>
                </a:lnTo>
                <a:cubicBezTo>
                  <a:pt x="2565146" y="1606677"/>
                  <a:pt x="2551684" y="1899666"/>
                  <a:pt x="2490978" y="2113026"/>
                </a:cubicBezTo>
                <a:lnTo>
                  <a:pt x="2472690" y="2107819"/>
                </a:lnTo>
                <a:lnTo>
                  <a:pt x="2491232" y="2112137"/>
                </a:lnTo>
                <a:cubicBezTo>
                  <a:pt x="2447417" y="2301367"/>
                  <a:pt x="2299589" y="2690876"/>
                  <a:pt x="1284986" y="3108452"/>
                </a:cubicBezTo>
                <a:lnTo>
                  <a:pt x="1277366" y="3111627"/>
                </a:lnTo>
                <a:lnTo>
                  <a:pt x="1269873" y="3108198"/>
                </a:lnTo>
                <a:cubicBezTo>
                  <a:pt x="387985" y="2711069"/>
                  <a:pt x="242697" y="2531364"/>
                  <a:pt x="84836" y="2148205"/>
                </a:cubicBezTo>
                <a:lnTo>
                  <a:pt x="84455" y="2147443"/>
                </a:lnTo>
                <a:lnTo>
                  <a:pt x="84201" y="2146681"/>
                </a:lnTo>
                <a:moveTo>
                  <a:pt x="120523" y="2135378"/>
                </a:moveTo>
                <a:lnTo>
                  <a:pt x="102362" y="2141093"/>
                </a:lnTo>
                <a:lnTo>
                  <a:pt x="120015" y="2133854"/>
                </a:lnTo>
                <a:cubicBezTo>
                  <a:pt x="272415" y="2503805"/>
                  <a:pt x="407289" y="2678176"/>
                  <a:pt x="1285494" y="3073654"/>
                </a:cubicBezTo>
                <a:lnTo>
                  <a:pt x="1277620" y="3091053"/>
                </a:lnTo>
                <a:lnTo>
                  <a:pt x="1270381" y="3073400"/>
                </a:lnTo>
                <a:cubicBezTo>
                  <a:pt x="2277491" y="2658872"/>
                  <a:pt x="2413889" y="2277237"/>
                  <a:pt x="2454021" y="2103755"/>
                </a:cubicBezTo>
                <a:lnTo>
                  <a:pt x="2454148" y="2103247"/>
                </a:lnTo>
                <a:lnTo>
                  <a:pt x="2454275" y="2102739"/>
                </a:lnTo>
                <a:cubicBezTo>
                  <a:pt x="2513711" y="1894205"/>
                  <a:pt x="2527046" y="1605407"/>
                  <a:pt x="2527046" y="1605280"/>
                </a:cubicBezTo>
                <a:lnTo>
                  <a:pt x="2546096" y="1606169"/>
                </a:lnTo>
                <a:lnTo>
                  <a:pt x="2527046" y="1606169"/>
                </a:lnTo>
                <a:lnTo>
                  <a:pt x="2527046" y="129286"/>
                </a:lnTo>
                <a:lnTo>
                  <a:pt x="2546096" y="129286"/>
                </a:lnTo>
                <a:lnTo>
                  <a:pt x="2544445" y="148209"/>
                </a:lnTo>
                <a:lnTo>
                  <a:pt x="1262507" y="37973"/>
                </a:lnTo>
                <a:lnTo>
                  <a:pt x="1264158" y="19050"/>
                </a:lnTo>
                <a:lnTo>
                  <a:pt x="1265809" y="37973"/>
                </a:lnTo>
                <a:lnTo>
                  <a:pt x="20828" y="152908"/>
                </a:lnTo>
                <a:lnTo>
                  <a:pt x="19050" y="133985"/>
                </a:lnTo>
                <a:lnTo>
                  <a:pt x="38100" y="133985"/>
                </a:lnTo>
                <a:lnTo>
                  <a:pt x="38100" y="1565402"/>
                </a:lnTo>
                <a:cubicBezTo>
                  <a:pt x="38100" y="1870456"/>
                  <a:pt x="120777" y="2135759"/>
                  <a:pt x="120523" y="2135124"/>
                </a:cubicBezTo>
                <a:close/>
              </a:path>
            </a:pathLst>
          </a:custGeom>
          <a:solidFill>
            <a:srgbClr val="194B3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2"/>
          <p:cNvSpPr txBox="1"/>
          <p:nvPr/>
        </p:nvSpPr>
        <p:spPr>
          <a:xfrm>
            <a:off x="944013" y="4700064"/>
            <a:ext cx="3493200" cy="13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817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3400" u="none" cap="none" strike="noStrike">
                <a:solidFill>
                  <a:srgbClr val="194B3F"/>
                </a:solidFill>
                <a:latin typeface="Open Sans"/>
                <a:ea typeface="Open Sans"/>
                <a:cs typeface="Open Sans"/>
                <a:sym typeface="Open Sans"/>
              </a:rPr>
              <a:t>Preparando estudiantes </a:t>
            </a:r>
            <a:r>
              <a:rPr i="1" lang="en-US" sz="3400">
                <a:solidFill>
                  <a:srgbClr val="194B3F"/>
                </a:solidFill>
                <a:latin typeface="Open Sans"/>
                <a:ea typeface="Open Sans"/>
                <a:cs typeface="Open Sans"/>
                <a:sym typeface="Open Sans"/>
              </a:rPr>
              <a:t>para los nuevos retos</a:t>
            </a:r>
            <a:endParaRPr i="1" sz="3400">
              <a:solidFill>
                <a:srgbClr val="194B3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7" name="Google Shape;97;p2"/>
          <p:cNvSpPr txBox="1"/>
          <p:nvPr/>
        </p:nvSpPr>
        <p:spPr>
          <a:xfrm>
            <a:off x="1118492" y="6573511"/>
            <a:ext cx="2966700" cy="1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817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2"/>
          <p:cNvSpPr txBox="1"/>
          <p:nvPr/>
        </p:nvSpPr>
        <p:spPr>
          <a:xfrm>
            <a:off x="5153997" y="1860563"/>
            <a:ext cx="4395000" cy="395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706F6F"/>
                </a:solidFill>
                <a:latin typeface="Arial"/>
                <a:ea typeface="Arial"/>
                <a:cs typeface="Arial"/>
                <a:sym typeface="Arial"/>
              </a:rPr>
              <a:t>El </a:t>
            </a:r>
            <a:r>
              <a:rPr b="1" i="0" lang="en-US" sz="1500" u="none" cap="none" strike="noStrike">
                <a:solidFill>
                  <a:srgbClr val="194B3F"/>
                </a:solidFill>
                <a:latin typeface="Montserrat"/>
                <a:ea typeface="Montserrat"/>
                <a:cs typeface="Montserrat"/>
                <a:sym typeface="Montserrat"/>
              </a:rPr>
              <a:t>Dual Diploma </a:t>
            </a:r>
            <a:r>
              <a:rPr b="0" i="0" lang="en-US" sz="1500" u="none" cap="none" strike="noStrike">
                <a:solidFill>
                  <a:srgbClr val="706F6F"/>
                </a:solidFill>
                <a:latin typeface="Arial"/>
                <a:ea typeface="Arial"/>
                <a:cs typeface="Arial"/>
                <a:sym typeface="Arial"/>
              </a:rPr>
              <a:t>es el programa oﬁcial de convalidación internacional de títulos de bachillerato creado y desarrollado por </a:t>
            </a:r>
            <a:r>
              <a:rPr b="0" i="0" lang="en-US" sz="1500" u="none" cap="none" strike="noStrike">
                <a:solidFill>
                  <a:srgbClr val="194B3F"/>
                </a:solidFill>
                <a:latin typeface="Arial"/>
                <a:ea typeface="Arial"/>
                <a:cs typeface="Arial"/>
                <a:sym typeface="Arial"/>
              </a:rPr>
              <a:t>Academica Corporation,</a:t>
            </a:r>
            <a:r>
              <a:rPr b="0" i="0" lang="en-US" sz="1500" u="none" cap="none" strike="noStrike">
                <a:solidFill>
                  <a:srgbClr val="706F6F"/>
                </a:solidFill>
                <a:latin typeface="Arial"/>
                <a:ea typeface="Arial"/>
                <a:cs typeface="Arial"/>
                <a:sym typeface="Arial"/>
              </a:rPr>
              <a:t> que permite a los alumnos </a:t>
            </a:r>
            <a:r>
              <a:rPr b="1" i="0" lang="en-US" sz="1500" u="none" cap="none" strike="noStrike">
                <a:solidFill>
                  <a:srgbClr val="706F6F"/>
                </a:solidFill>
                <a:latin typeface="Montserrat"/>
                <a:ea typeface="Montserrat"/>
                <a:cs typeface="Montserrat"/>
                <a:sym typeface="Montserrat"/>
              </a:rPr>
              <a:t>obtener 2 titulaciones simultáneas</a:t>
            </a:r>
            <a:r>
              <a:rPr b="0" i="0" lang="en-US" sz="1500" u="none" cap="none" strike="noStrike">
                <a:solidFill>
                  <a:srgbClr val="706F6F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endParaRPr/>
          </a:p>
          <a:p>
            <a:pPr indent="0" lvl="0" marL="0" marR="0" rtl="0" algn="l">
              <a:lnSpc>
                <a:spcPct val="14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00" u="none" cap="none" strike="noStrike">
              <a:solidFill>
                <a:srgbClr val="706F6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1" marL="323850" marR="0" rtl="0" algn="l">
              <a:lnSpc>
                <a:spcPct val="146666"/>
              </a:lnSpc>
              <a:spcBef>
                <a:spcPts val="0"/>
              </a:spcBef>
              <a:spcAft>
                <a:spcPts val="0"/>
              </a:spcAft>
              <a:buClr>
                <a:srgbClr val="706F6F"/>
              </a:buClr>
              <a:buSzPts val="1500"/>
              <a:buFont typeface="Arial"/>
              <a:buChar char="•"/>
            </a:pPr>
            <a:r>
              <a:rPr b="1" i="0" lang="en-US" sz="1500" u="none" cap="none" strike="noStrike">
                <a:solidFill>
                  <a:srgbClr val="706F6F"/>
                </a:solidFill>
                <a:latin typeface="Montserrat"/>
                <a:ea typeface="Montserrat"/>
                <a:cs typeface="Montserrat"/>
                <a:sym typeface="Montserrat"/>
              </a:rPr>
              <a:t>la propia de su país</a:t>
            </a:r>
            <a:r>
              <a:rPr b="0" i="0" lang="en-US" sz="1500" u="none" cap="none" strike="noStrike">
                <a:solidFill>
                  <a:srgbClr val="706F6F"/>
                </a:solidFill>
                <a:latin typeface="Arial"/>
                <a:ea typeface="Arial"/>
                <a:cs typeface="Arial"/>
                <a:sym typeface="Arial"/>
              </a:rPr>
              <a:t> (Educación Media en Chile, el Bachillerato en España, el Baccalauréat en Francia, la Escuela Secundaria Superior en Italia...) </a:t>
            </a:r>
            <a:endParaRPr/>
          </a:p>
          <a:p>
            <a:pPr indent="0" lvl="0" marL="0" marR="0" rtl="0" algn="l">
              <a:lnSpc>
                <a:spcPct val="14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00" u="none" cap="none" strike="noStrike">
              <a:solidFill>
                <a:srgbClr val="706F6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1" marL="323850" marR="0" rtl="0" algn="l">
              <a:lnSpc>
                <a:spcPct val="146666"/>
              </a:lnSpc>
              <a:spcBef>
                <a:spcPts val="0"/>
              </a:spcBef>
              <a:spcAft>
                <a:spcPts val="0"/>
              </a:spcAft>
              <a:buClr>
                <a:srgbClr val="706F6F"/>
              </a:buClr>
              <a:buSzPts val="1500"/>
              <a:buFont typeface="Arial"/>
              <a:buChar char="•"/>
            </a:pPr>
            <a:r>
              <a:rPr b="0" i="0" lang="en-US" sz="1500" u="none" cap="none" strike="noStrike">
                <a:solidFill>
                  <a:srgbClr val="706F6F"/>
                </a:solidFill>
                <a:latin typeface="Arial"/>
                <a:ea typeface="Arial"/>
                <a:cs typeface="Arial"/>
                <a:sym typeface="Arial"/>
              </a:rPr>
              <a:t>y el </a:t>
            </a:r>
            <a:r>
              <a:rPr b="1" i="0" lang="en-US" sz="1500" u="none" cap="none" strike="noStrike">
                <a:solidFill>
                  <a:srgbClr val="706F6F"/>
                </a:solidFill>
                <a:latin typeface="Montserrat"/>
                <a:ea typeface="Montserrat"/>
                <a:cs typeface="Montserrat"/>
                <a:sym typeface="Montserrat"/>
              </a:rPr>
              <a:t>American High School Diploma. </a:t>
            </a:r>
            <a:endParaRPr/>
          </a:p>
        </p:txBody>
      </p:sp>
      <p:sp>
        <p:nvSpPr>
          <p:cNvPr id="99" name="Google Shape;99;p2"/>
          <p:cNvSpPr txBox="1"/>
          <p:nvPr/>
        </p:nvSpPr>
        <p:spPr>
          <a:xfrm>
            <a:off x="2714547" y="6979522"/>
            <a:ext cx="5262905" cy="1816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sng" cap="none" strike="noStrike">
                <a:solidFill>
                  <a:srgbClr val="706F6F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www.dualdiploma.cl</a:t>
            </a:r>
            <a:r>
              <a:rPr b="0" i="0" lang="en-US" sz="1100" u="none" cap="none" strike="noStrike">
                <a:solidFill>
                  <a:srgbClr val="706F6F"/>
                </a:solidFill>
                <a:latin typeface="Open Sans"/>
                <a:ea typeface="Open Sans"/>
                <a:cs typeface="Open Sans"/>
                <a:sym typeface="Open Sans"/>
              </a:rPr>
              <a:t> | info@dualdiploma.cl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20"/>
          <p:cNvSpPr/>
          <p:nvPr/>
        </p:nvSpPr>
        <p:spPr>
          <a:xfrm>
            <a:off x="299085" y="6002493"/>
            <a:ext cx="1457782" cy="1278750"/>
          </a:xfrm>
          <a:custGeom>
            <a:rect b="b" l="l" r="r" t="t"/>
            <a:pathLst>
              <a:path extrusionOk="0" h="1278750" w="1457782">
                <a:moveTo>
                  <a:pt x="0" y="0"/>
                </a:moveTo>
                <a:lnTo>
                  <a:pt x="1457782" y="0"/>
                </a:lnTo>
                <a:lnTo>
                  <a:pt x="1457782" y="1278750"/>
                </a:lnTo>
                <a:lnTo>
                  <a:pt x="0" y="12787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5" name="Google Shape;365;p20"/>
          <p:cNvSpPr/>
          <p:nvPr/>
        </p:nvSpPr>
        <p:spPr>
          <a:xfrm>
            <a:off x="9607467" y="7180097"/>
            <a:ext cx="277873" cy="12697"/>
          </a:xfrm>
          <a:custGeom>
            <a:rect b="b" l="l" r="r" t="t"/>
            <a:pathLst>
              <a:path extrusionOk="0" h="12700" w="277876">
                <a:moveTo>
                  <a:pt x="0" y="0"/>
                </a:moveTo>
                <a:lnTo>
                  <a:pt x="277876" y="0"/>
                </a:lnTo>
                <a:lnTo>
                  <a:pt x="277876" y="12700"/>
                </a:lnTo>
                <a:lnTo>
                  <a:pt x="0" y="12700"/>
                </a:lnTo>
                <a:close/>
              </a:path>
            </a:pathLst>
          </a:custGeom>
          <a:solidFill>
            <a:srgbClr val="194B3F"/>
          </a:solidFill>
          <a:ln>
            <a:noFill/>
          </a:ln>
        </p:spPr>
      </p:sp>
      <p:sp>
        <p:nvSpPr>
          <p:cNvPr id="366" name="Google Shape;366;p20"/>
          <p:cNvSpPr txBox="1"/>
          <p:nvPr/>
        </p:nvSpPr>
        <p:spPr>
          <a:xfrm>
            <a:off x="2714547" y="6979522"/>
            <a:ext cx="5262905" cy="1816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sng" cap="none" strike="noStrike">
                <a:solidFill>
                  <a:srgbClr val="706F6F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www.dualdiploma.cl</a:t>
            </a:r>
            <a:r>
              <a:rPr b="0" i="0" lang="en-US" sz="1100" u="none" cap="none" strike="noStrike">
                <a:solidFill>
                  <a:srgbClr val="706F6F"/>
                </a:solidFill>
                <a:latin typeface="Open Sans"/>
                <a:ea typeface="Open Sans"/>
                <a:cs typeface="Open Sans"/>
                <a:sym typeface="Open Sans"/>
              </a:rPr>
              <a:t> | info@dualdiploma.cl</a:t>
            </a:r>
            <a:endParaRPr/>
          </a:p>
        </p:txBody>
      </p:sp>
      <p:graphicFrame>
        <p:nvGraphicFramePr>
          <p:cNvPr id="367" name="Google Shape;367;p20"/>
          <p:cNvGraphicFramePr/>
          <p:nvPr/>
        </p:nvGraphicFramePr>
        <p:xfrm>
          <a:off x="2658000" y="148534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{610BBF5B-FD19-4C82-8CE7-EC33B9CC8275}</a:tableStyleId>
              </a:tblPr>
              <a:tblGrid>
                <a:gridCol w="1792000"/>
                <a:gridCol w="1792000"/>
                <a:gridCol w="1792000"/>
              </a:tblGrid>
              <a:tr h="10185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700" u="none" cap="none" strike="noStrike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Plan de estudios (duración)</a:t>
                      </a:r>
                      <a:endParaRPr sz="1100" u="none" cap="none" strike="noStrike"/>
                    </a:p>
                  </a:txBody>
                  <a:tcPr marT="161925" marB="161925" marR="161925" marL="161925" anchor="ctr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9191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700" u="none" cap="none" strike="noStrike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Valor por semestre</a:t>
                      </a:r>
                      <a:endParaRPr sz="1100" u="none" cap="none" strike="noStrike"/>
                    </a:p>
                  </a:txBody>
                  <a:tcPr marT="161925" marB="161925" marR="161925" marL="161925" anchor="ctr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9191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700" u="none" cap="none" strike="noStrike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Cantidad de semestres</a:t>
                      </a:r>
                      <a:endParaRPr sz="1100" u="none" cap="none" strike="noStrike"/>
                    </a:p>
                  </a:txBody>
                  <a:tcPr marT="161925" marB="161925" marR="161925" marL="161925" anchor="ctr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91919"/>
                    </a:solidFill>
                  </a:tcPr>
                </a:tc>
              </a:tr>
              <a:tr h="7554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u="none" cap="none" strike="no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 años</a:t>
                      </a:r>
                      <a:endParaRPr sz="1100" u="none" cap="none" strike="noStrike"/>
                    </a:p>
                  </a:txBody>
                  <a:tcPr marT="161925" marB="161925" marR="161925" marL="161925" anchor="ctr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u="none" cap="none" strike="no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USD 625</a:t>
                      </a:r>
                      <a:endParaRPr sz="1100" u="none" cap="none" strike="noStrike"/>
                    </a:p>
                  </a:txBody>
                  <a:tcPr marT="161925" marB="161925" marR="161925" marL="161925" anchor="ctr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u="none" cap="none" strike="no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8 semestres</a:t>
                      </a:r>
                      <a:endParaRPr sz="1100" u="none" cap="none" strike="noStrike"/>
                    </a:p>
                  </a:txBody>
                  <a:tcPr marT="161925" marB="161925" marR="161925" marL="161925" anchor="ctr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554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u="none" cap="none" strike="no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 años</a:t>
                      </a:r>
                      <a:endParaRPr sz="1100" u="none" cap="none" strike="noStrike"/>
                    </a:p>
                  </a:txBody>
                  <a:tcPr marT="161925" marB="161925" marR="161925" marL="161925" anchor="ctr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u="none" cap="none" strike="no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USD 835</a:t>
                      </a:r>
                      <a:endParaRPr sz="1100" u="none" cap="none" strike="noStrike"/>
                    </a:p>
                  </a:txBody>
                  <a:tcPr marT="161925" marB="161925" marR="161925" marL="161925" anchor="ctr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u="none" cap="none" strike="no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6 semestres</a:t>
                      </a:r>
                      <a:endParaRPr sz="1100" u="none" cap="none" strike="noStrike"/>
                    </a:p>
                  </a:txBody>
                  <a:tcPr marT="161925" marB="161925" marR="161925" marL="161925" anchor="ctr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554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u="none" cap="none" strike="no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 años</a:t>
                      </a:r>
                      <a:endParaRPr sz="1100" u="none" cap="none" strike="noStrike"/>
                    </a:p>
                  </a:txBody>
                  <a:tcPr marT="161925" marB="161925" marR="161925" marL="161925" anchor="ctr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u="none" cap="none" strike="no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USD 1250</a:t>
                      </a:r>
                      <a:endParaRPr sz="1100" u="none" cap="none" strike="noStrike"/>
                    </a:p>
                  </a:txBody>
                  <a:tcPr marT="161925" marB="161925" marR="161925" marL="161925" anchor="ctr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u="none" cap="none" strike="no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 semestres</a:t>
                      </a:r>
                      <a:endParaRPr sz="1100" u="none" cap="none" strike="noStrike"/>
                    </a:p>
                  </a:txBody>
                  <a:tcPr marT="161925" marB="161925" marR="161925" marL="161925" anchor="ctr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68" name="Google Shape;368;p20"/>
          <p:cNvSpPr txBox="1"/>
          <p:nvPr/>
        </p:nvSpPr>
        <p:spPr>
          <a:xfrm>
            <a:off x="1015289" y="784575"/>
            <a:ext cx="5490560" cy="4865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1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3399" u="none" cap="none" strike="noStrike">
                <a:solidFill>
                  <a:srgbClr val="194B3F"/>
                </a:solidFill>
                <a:latin typeface="Open Sans"/>
                <a:ea typeface="Open Sans"/>
                <a:cs typeface="Open Sans"/>
                <a:sym typeface="Open Sans"/>
              </a:rPr>
              <a:t>Valores 2025</a:t>
            </a:r>
            <a:endParaRPr/>
          </a:p>
        </p:txBody>
      </p:sp>
      <p:sp>
        <p:nvSpPr>
          <p:cNvPr id="369" name="Google Shape;369;p20"/>
          <p:cNvSpPr txBox="1"/>
          <p:nvPr/>
        </p:nvSpPr>
        <p:spPr>
          <a:xfrm>
            <a:off x="1015305" y="5415158"/>
            <a:ext cx="89079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669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00" u="none" cap="none" strike="noStrike">
                <a:solidFill>
                  <a:srgbClr val="706F6F"/>
                </a:solidFill>
                <a:latin typeface="Montserrat"/>
                <a:ea typeface="Montserrat"/>
                <a:cs typeface="Montserrat"/>
                <a:sym typeface="Montserrat"/>
              </a:rPr>
              <a:t>Fee de ingreso USD 200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4" name="Google Shape;374;p21"/>
          <p:cNvGrpSpPr/>
          <p:nvPr/>
        </p:nvGrpSpPr>
        <p:grpSpPr>
          <a:xfrm>
            <a:off x="1336366" y="1994570"/>
            <a:ext cx="577088" cy="577088"/>
            <a:chOff x="63500" y="63500"/>
            <a:chExt cx="577088" cy="577088"/>
          </a:xfrm>
        </p:grpSpPr>
        <p:sp>
          <p:nvSpPr>
            <p:cNvPr id="375" name="Google Shape;375;p21"/>
            <p:cNvSpPr/>
            <p:nvPr/>
          </p:nvSpPr>
          <p:spPr>
            <a:xfrm>
              <a:off x="69850" y="69850"/>
              <a:ext cx="564388" cy="564388"/>
            </a:xfrm>
            <a:custGeom>
              <a:rect b="b" l="l" r="r" t="t"/>
              <a:pathLst>
                <a:path extrusionOk="0" h="564388" w="564388">
                  <a:moveTo>
                    <a:pt x="282194" y="564388"/>
                  </a:moveTo>
                  <a:cubicBezTo>
                    <a:pt x="438023" y="564388"/>
                    <a:pt x="564388" y="438023"/>
                    <a:pt x="564388" y="282194"/>
                  </a:cubicBezTo>
                  <a:cubicBezTo>
                    <a:pt x="564388" y="126365"/>
                    <a:pt x="438023" y="0"/>
                    <a:pt x="282194" y="0"/>
                  </a:cubicBezTo>
                  <a:cubicBezTo>
                    <a:pt x="126365" y="0"/>
                    <a:pt x="0" y="126365"/>
                    <a:pt x="0" y="282194"/>
                  </a:cubicBezTo>
                  <a:cubicBezTo>
                    <a:pt x="0" y="438023"/>
                    <a:pt x="126365" y="564388"/>
                    <a:pt x="282194" y="56438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21"/>
            <p:cNvSpPr/>
            <p:nvPr/>
          </p:nvSpPr>
          <p:spPr>
            <a:xfrm>
              <a:off x="63500" y="63500"/>
              <a:ext cx="577088" cy="577088"/>
            </a:xfrm>
            <a:custGeom>
              <a:rect b="b" l="l" r="r" t="t"/>
              <a:pathLst>
                <a:path extrusionOk="0" h="577088" w="577088">
                  <a:moveTo>
                    <a:pt x="288544" y="564388"/>
                  </a:moveTo>
                  <a:cubicBezTo>
                    <a:pt x="440944" y="564388"/>
                    <a:pt x="564388" y="440944"/>
                    <a:pt x="564388" y="288544"/>
                  </a:cubicBezTo>
                  <a:lnTo>
                    <a:pt x="570738" y="288544"/>
                  </a:lnTo>
                  <a:lnTo>
                    <a:pt x="564388" y="288544"/>
                  </a:lnTo>
                  <a:cubicBezTo>
                    <a:pt x="564388" y="136144"/>
                    <a:pt x="440944" y="12700"/>
                    <a:pt x="288544" y="12700"/>
                  </a:cubicBezTo>
                  <a:cubicBezTo>
                    <a:pt x="136144" y="12700"/>
                    <a:pt x="12700" y="136144"/>
                    <a:pt x="12700" y="288544"/>
                  </a:cubicBezTo>
                  <a:lnTo>
                    <a:pt x="6350" y="288544"/>
                  </a:lnTo>
                  <a:lnTo>
                    <a:pt x="12700" y="288544"/>
                  </a:lnTo>
                  <a:cubicBezTo>
                    <a:pt x="12700" y="440944"/>
                    <a:pt x="136271" y="564388"/>
                    <a:pt x="288544" y="564388"/>
                  </a:cubicBezTo>
                  <a:lnTo>
                    <a:pt x="288544" y="570738"/>
                  </a:lnTo>
                  <a:lnTo>
                    <a:pt x="288544" y="564388"/>
                  </a:lnTo>
                  <a:moveTo>
                    <a:pt x="288544" y="577088"/>
                  </a:moveTo>
                  <a:cubicBezTo>
                    <a:pt x="129159" y="577088"/>
                    <a:pt x="0" y="447929"/>
                    <a:pt x="0" y="288544"/>
                  </a:cubicBezTo>
                  <a:cubicBezTo>
                    <a:pt x="0" y="129159"/>
                    <a:pt x="129159" y="0"/>
                    <a:pt x="288544" y="0"/>
                  </a:cubicBezTo>
                  <a:cubicBezTo>
                    <a:pt x="447929" y="0"/>
                    <a:pt x="577088" y="129159"/>
                    <a:pt x="577088" y="288544"/>
                  </a:cubicBezTo>
                  <a:cubicBezTo>
                    <a:pt x="577088" y="447929"/>
                    <a:pt x="447929" y="577088"/>
                    <a:pt x="288544" y="577088"/>
                  </a:cubicBezTo>
                  <a:close/>
                </a:path>
              </a:pathLst>
            </a:custGeom>
            <a:solidFill>
              <a:srgbClr val="194B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21"/>
            <p:cNvSpPr/>
            <p:nvPr/>
          </p:nvSpPr>
          <p:spPr>
            <a:xfrm>
              <a:off x="214630" y="161925"/>
              <a:ext cx="274828" cy="369443"/>
            </a:xfrm>
            <a:custGeom>
              <a:rect b="b" l="l" r="r" t="t"/>
              <a:pathLst>
                <a:path extrusionOk="0" h="369443" w="274828">
                  <a:moveTo>
                    <a:pt x="100076" y="0"/>
                  </a:moveTo>
                  <a:lnTo>
                    <a:pt x="96520" y="2159"/>
                  </a:lnTo>
                  <a:lnTo>
                    <a:pt x="96520" y="21463"/>
                  </a:lnTo>
                  <a:lnTo>
                    <a:pt x="73025" y="21463"/>
                  </a:lnTo>
                  <a:cubicBezTo>
                    <a:pt x="70612" y="21463"/>
                    <a:pt x="68707" y="23368"/>
                    <a:pt x="68707" y="25781"/>
                  </a:cubicBezTo>
                  <a:lnTo>
                    <a:pt x="68707" y="38735"/>
                  </a:lnTo>
                  <a:lnTo>
                    <a:pt x="4318" y="38735"/>
                  </a:lnTo>
                  <a:cubicBezTo>
                    <a:pt x="4191" y="38735"/>
                    <a:pt x="4064" y="38735"/>
                    <a:pt x="3937" y="38735"/>
                  </a:cubicBezTo>
                  <a:lnTo>
                    <a:pt x="0" y="40767"/>
                  </a:lnTo>
                  <a:lnTo>
                    <a:pt x="0" y="365125"/>
                  </a:lnTo>
                  <a:cubicBezTo>
                    <a:pt x="0" y="367538"/>
                    <a:pt x="1905" y="369443"/>
                    <a:pt x="4191" y="369443"/>
                  </a:cubicBezTo>
                  <a:lnTo>
                    <a:pt x="8509" y="367538"/>
                  </a:lnTo>
                  <a:lnTo>
                    <a:pt x="8509" y="364998"/>
                  </a:lnTo>
                  <a:lnTo>
                    <a:pt x="8509" y="47244"/>
                  </a:lnTo>
                  <a:lnTo>
                    <a:pt x="68580" y="47244"/>
                  </a:lnTo>
                  <a:lnTo>
                    <a:pt x="68580" y="64389"/>
                  </a:lnTo>
                  <a:lnTo>
                    <a:pt x="70485" y="68707"/>
                  </a:lnTo>
                  <a:lnTo>
                    <a:pt x="201803" y="68707"/>
                  </a:lnTo>
                  <a:cubicBezTo>
                    <a:pt x="204089" y="68707"/>
                    <a:pt x="206121" y="66802"/>
                    <a:pt x="206121" y="64389"/>
                  </a:cubicBezTo>
                  <a:lnTo>
                    <a:pt x="206121" y="25781"/>
                  </a:lnTo>
                  <a:cubicBezTo>
                    <a:pt x="206121" y="23368"/>
                    <a:pt x="204216" y="21463"/>
                    <a:pt x="201803" y="21463"/>
                  </a:cubicBezTo>
                  <a:lnTo>
                    <a:pt x="178181" y="21463"/>
                  </a:lnTo>
                  <a:lnTo>
                    <a:pt x="178181" y="4318"/>
                  </a:lnTo>
                  <a:lnTo>
                    <a:pt x="176276" y="0"/>
                  </a:lnTo>
                  <a:lnTo>
                    <a:pt x="100965" y="0"/>
                  </a:lnTo>
                  <a:cubicBezTo>
                    <a:pt x="100711" y="0"/>
                    <a:pt x="100457" y="0"/>
                    <a:pt x="100203" y="0"/>
                  </a:cubicBezTo>
                  <a:moveTo>
                    <a:pt x="105283" y="8636"/>
                  </a:moveTo>
                  <a:lnTo>
                    <a:pt x="169672" y="8636"/>
                  </a:lnTo>
                  <a:lnTo>
                    <a:pt x="169672" y="25781"/>
                  </a:lnTo>
                  <a:lnTo>
                    <a:pt x="171577" y="30099"/>
                  </a:lnTo>
                  <a:lnTo>
                    <a:pt x="197612" y="30099"/>
                  </a:lnTo>
                  <a:lnTo>
                    <a:pt x="197612" y="60198"/>
                  </a:lnTo>
                  <a:lnTo>
                    <a:pt x="77343" y="60198"/>
                  </a:lnTo>
                  <a:lnTo>
                    <a:pt x="77343" y="29972"/>
                  </a:lnTo>
                  <a:lnTo>
                    <a:pt x="100965" y="29972"/>
                  </a:lnTo>
                  <a:cubicBezTo>
                    <a:pt x="103378" y="29972"/>
                    <a:pt x="105283" y="28067"/>
                    <a:pt x="105283" y="25654"/>
                  </a:cubicBezTo>
                  <a:close/>
                  <a:moveTo>
                    <a:pt x="226822" y="38735"/>
                  </a:moveTo>
                  <a:lnTo>
                    <a:pt x="222631" y="41021"/>
                  </a:lnTo>
                  <a:lnTo>
                    <a:pt x="225171" y="47498"/>
                  </a:lnTo>
                  <a:lnTo>
                    <a:pt x="266192" y="47244"/>
                  </a:lnTo>
                  <a:lnTo>
                    <a:pt x="266192" y="360807"/>
                  </a:lnTo>
                  <a:lnTo>
                    <a:pt x="30099" y="360807"/>
                  </a:lnTo>
                  <a:cubicBezTo>
                    <a:pt x="27686" y="360807"/>
                    <a:pt x="25781" y="362712"/>
                    <a:pt x="25781" y="364998"/>
                  </a:cubicBezTo>
                  <a:lnTo>
                    <a:pt x="27686" y="369316"/>
                  </a:lnTo>
                  <a:lnTo>
                    <a:pt x="30099" y="369316"/>
                  </a:lnTo>
                  <a:lnTo>
                    <a:pt x="270510" y="369316"/>
                  </a:lnTo>
                  <a:cubicBezTo>
                    <a:pt x="272923" y="369316"/>
                    <a:pt x="274828" y="367411"/>
                    <a:pt x="274828" y="364998"/>
                  </a:cubicBezTo>
                  <a:lnTo>
                    <a:pt x="274828" y="42926"/>
                  </a:lnTo>
                  <a:cubicBezTo>
                    <a:pt x="274828" y="40513"/>
                    <a:pt x="272923" y="38608"/>
                    <a:pt x="270510" y="38608"/>
                  </a:cubicBezTo>
                  <a:lnTo>
                    <a:pt x="227584" y="38608"/>
                  </a:lnTo>
                  <a:cubicBezTo>
                    <a:pt x="227457" y="38608"/>
                    <a:pt x="227330" y="38608"/>
                    <a:pt x="227203" y="38608"/>
                  </a:cubicBezTo>
                  <a:lnTo>
                    <a:pt x="226949" y="38608"/>
                  </a:lnTo>
                  <a:moveTo>
                    <a:pt x="94234" y="115824"/>
                  </a:moveTo>
                  <a:lnTo>
                    <a:pt x="92075" y="116459"/>
                  </a:lnTo>
                  <a:lnTo>
                    <a:pt x="55753" y="156845"/>
                  </a:lnTo>
                  <a:lnTo>
                    <a:pt x="37465" y="138557"/>
                  </a:lnTo>
                  <a:cubicBezTo>
                    <a:pt x="35814" y="136779"/>
                    <a:pt x="33020" y="136779"/>
                    <a:pt x="31369" y="138430"/>
                  </a:cubicBezTo>
                  <a:lnTo>
                    <a:pt x="29591" y="142875"/>
                  </a:lnTo>
                  <a:lnTo>
                    <a:pt x="52705" y="165989"/>
                  </a:lnTo>
                  <a:cubicBezTo>
                    <a:pt x="54356" y="167767"/>
                    <a:pt x="57023" y="167767"/>
                    <a:pt x="58801" y="166116"/>
                  </a:cubicBezTo>
                  <a:lnTo>
                    <a:pt x="58928" y="165989"/>
                  </a:lnTo>
                  <a:lnTo>
                    <a:pt x="97663" y="122936"/>
                  </a:lnTo>
                  <a:cubicBezTo>
                    <a:pt x="99314" y="121285"/>
                    <a:pt x="99187" y="118491"/>
                    <a:pt x="97536" y="116840"/>
                  </a:cubicBezTo>
                  <a:lnTo>
                    <a:pt x="95377" y="115570"/>
                  </a:lnTo>
                  <a:moveTo>
                    <a:pt x="110744" y="141605"/>
                  </a:moveTo>
                  <a:lnTo>
                    <a:pt x="106680" y="143891"/>
                  </a:lnTo>
                  <a:lnTo>
                    <a:pt x="109220" y="150368"/>
                  </a:lnTo>
                  <a:lnTo>
                    <a:pt x="240411" y="150114"/>
                  </a:lnTo>
                  <a:cubicBezTo>
                    <a:pt x="242824" y="150114"/>
                    <a:pt x="244729" y="148209"/>
                    <a:pt x="244729" y="145923"/>
                  </a:cubicBezTo>
                  <a:lnTo>
                    <a:pt x="242824" y="141605"/>
                  </a:lnTo>
                  <a:lnTo>
                    <a:pt x="240284" y="141605"/>
                  </a:lnTo>
                  <a:lnTo>
                    <a:pt x="111633" y="141605"/>
                  </a:lnTo>
                  <a:cubicBezTo>
                    <a:pt x="111379" y="141605"/>
                    <a:pt x="111125" y="141605"/>
                    <a:pt x="110871" y="141605"/>
                  </a:cubicBezTo>
                  <a:moveTo>
                    <a:pt x="94234" y="188722"/>
                  </a:moveTo>
                  <a:lnTo>
                    <a:pt x="92075" y="189357"/>
                  </a:lnTo>
                  <a:lnTo>
                    <a:pt x="55753" y="229743"/>
                  </a:lnTo>
                  <a:lnTo>
                    <a:pt x="37465" y="211455"/>
                  </a:lnTo>
                  <a:cubicBezTo>
                    <a:pt x="35814" y="209677"/>
                    <a:pt x="33020" y="209677"/>
                    <a:pt x="31369" y="211328"/>
                  </a:cubicBezTo>
                  <a:lnTo>
                    <a:pt x="29591" y="215773"/>
                  </a:lnTo>
                  <a:lnTo>
                    <a:pt x="31242" y="217551"/>
                  </a:lnTo>
                  <a:lnTo>
                    <a:pt x="52705" y="239014"/>
                  </a:lnTo>
                  <a:cubicBezTo>
                    <a:pt x="54356" y="240792"/>
                    <a:pt x="57023" y="240792"/>
                    <a:pt x="58801" y="239141"/>
                  </a:cubicBezTo>
                  <a:lnTo>
                    <a:pt x="58928" y="239014"/>
                  </a:lnTo>
                  <a:lnTo>
                    <a:pt x="97663" y="195961"/>
                  </a:lnTo>
                  <a:cubicBezTo>
                    <a:pt x="99314" y="194310"/>
                    <a:pt x="99187" y="191516"/>
                    <a:pt x="97536" y="189865"/>
                  </a:cubicBezTo>
                  <a:lnTo>
                    <a:pt x="95377" y="188595"/>
                  </a:lnTo>
                  <a:moveTo>
                    <a:pt x="110744" y="214630"/>
                  </a:moveTo>
                  <a:lnTo>
                    <a:pt x="106680" y="216916"/>
                  </a:lnTo>
                  <a:lnTo>
                    <a:pt x="109220" y="223393"/>
                  </a:lnTo>
                  <a:lnTo>
                    <a:pt x="240411" y="223139"/>
                  </a:lnTo>
                  <a:cubicBezTo>
                    <a:pt x="242824" y="223139"/>
                    <a:pt x="244729" y="221234"/>
                    <a:pt x="244729" y="218948"/>
                  </a:cubicBezTo>
                  <a:lnTo>
                    <a:pt x="242824" y="214630"/>
                  </a:lnTo>
                  <a:lnTo>
                    <a:pt x="240284" y="214630"/>
                  </a:lnTo>
                  <a:lnTo>
                    <a:pt x="111633" y="214630"/>
                  </a:lnTo>
                  <a:cubicBezTo>
                    <a:pt x="111379" y="214630"/>
                    <a:pt x="111125" y="214630"/>
                    <a:pt x="110871" y="214630"/>
                  </a:cubicBezTo>
                  <a:moveTo>
                    <a:pt x="94234" y="261747"/>
                  </a:moveTo>
                  <a:lnTo>
                    <a:pt x="92075" y="262382"/>
                  </a:lnTo>
                  <a:lnTo>
                    <a:pt x="55753" y="302895"/>
                  </a:lnTo>
                  <a:lnTo>
                    <a:pt x="37465" y="284607"/>
                  </a:lnTo>
                  <a:cubicBezTo>
                    <a:pt x="35814" y="282956"/>
                    <a:pt x="33020" y="282956"/>
                    <a:pt x="31369" y="284607"/>
                  </a:cubicBezTo>
                  <a:lnTo>
                    <a:pt x="29718" y="289052"/>
                  </a:lnTo>
                  <a:lnTo>
                    <a:pt x="52832" y="312166"/>
                  </a:lnTo>
                  <a:cubicBezTo>
                    <a:pt x="54483" y="313817"/>
                    <a:pt x="57150" y="313944"/>
                    <a:pt x="58928" y="312293"/>
                  </a:cubicBezTo>
                  <a:lnTo>
                    <a:pt x="59182" y="312039"/>
                  </a:lnTo>
                  <a:lnTo>
                    <a:pt x="97790" y="269113"/>
                  </a:lnTo>
                  <a:cubicBezTo>
                    <a:pt x="99441" y="267462"/>
                    <a:pt x="99314" y="264668"/>
                    <a:pt x="97663" y="263017"/>
                  </a:cubicBezTo>
                  <a:lnTo>
                    <a:pt x="95504" y="261747"/>
                  </a:lnTo>
                  <a:moveTo>
                    <a:pt x="110871" y="287782"/>
                  </a:moveTo>
                  <a:lnTo>
                    <a:pt x="106807" y="290068"/>
                  </a:lnTo>
                  <a:lnTo>
                    <a:pt x="109347" y="296545"/>
                  </a:lnTo>
                  <a:lnTo>
                    <a:pt x="240538" y="296291"/>
                  </a:lnTo>
                  <a:cubicBezTo>
                    <a:pt x="242951" y="296291"/>
                    <a:pt x="244856" y="294386"/>
                    <a:pt x="244856" y="292100"/>
                  </a:cubicBezTo>
                  <a:lnTo>
                    <a:pt x="242951" y="287782"/>
                  </a:lnTo>
                  <a:lnTo>
                    <a:pt x="240411" y="287782"/>
                  </a:lnTo>
                  <a:lnTo>
                    <a:pt x="111633" y="287782"/>
                  </a:lnTo>
                  <a:cubicBezTo>
                    <a:pt x="111379" y="287782"/>
                    <a:pt x="111125" y="287782"/>
                    <a:pt x="110871" y="287782"/>
                  </a:cubicBezTo>
                </a:path>
              </a:pathLst>
            </a:custGeom>
            <a:solidFill>
              <a:srgbClr val="194B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21"/>
            <p:cNvSpPr/>
            <p:nvPr/>
          </p:nvSpPr>
          <p:spPr>
            <a:xfrm>
              <a:off x="211582" y="158750"/>
              <a:ext cx="281051" cy="375793"/>
            </a:xfrm>
            <a:custGeom>
              <a:rect b="b" l="l" r="r" t="t"/>
              <a:pathLst>
                <a:path extrusionOk="0" h="375793" w="281051">
                  <a:moveTo>
                    <a:pt x="103759" y="6223"/>
                  </a:moveTo>
                  <a:lnTo>
                    <a:pt x="102870" y="7366"/>
                  </a:lnTo>
                  <a:lnTo>
                    <a:pt x="102870" y="27813"/>
                  </a:lnTo>
                  <a:lnTo>
                    <a:pt x="76073" y="27813"/>
                  </a:lnTo>
                  <a:lnTo>
                    <a:pt x="74930" y="28321"/>
                  </a:lnTo>
                  <a:lnTo>
                    <a:pt x="71755" y="28956"/>
                  </a:lnTo>
                  <a:lnTo>
                    <a:pt x="74930" y="28956"/>
                  </a:lnTo>
                  <a:lnTo>
                    <a:pt x="74930" y="45085"/>
                  </a:lnTo>
                  <a:lnTo>
                    <a:pt x="7112" y="45085"/>
                  </a:lnTo>
                  <a:cubicBezTo>
                    <a:pt x="7239" y="45085"/>
                    <a:pt x="7239" y="45085"/>
                    <a:pt x="7366" y="45085"/>
                  </a:cubicBezTo>
                  <a:lnTo>
                    <a:pt x="7112" y="41910"/>
                  </a:lnTo>
                  <a:lnTo>
                    <a:pt x="7366" y="45085"/>
                  </a:lnTo>
                  <a:lnTo>
                    <a:pt x="6350" y="45593"/>
                  </a:lnTo>
                  <a:lnTo>
                    <a:pt x="6350" y="368300"/>
                  </a:lnTo>
                  <a:cubicBezTo>
                    <a:pt x="6350" y="368935"/>
                    <a:pt x="6858" y="369443"/>
                    <a:pt x="7493" y="369443"/>
                  </a:cubicBezTo>
                  <a:lnTo>
                    <a:pt x="7493" y="372618"/>
                  </a:lnTo>
                  <a:lnTo>
                    <a:pt x="7493" y="369443"/>
                  </a:lnTo>
                  <a:lnTo>
                    <a:pt x="8636" y="368935"/>
                  </a:lnTo>
                  <a:lnTo>
                    <a:pt x="8636" y="368300"/>
                  </a:lnTo>
                  <a:lnTo>
                    <a:pt x="11811" y="368300"/>
                  </a:lnTo>
                  <a:lnTo>
                    <a:pt x="8636" y="368300"/>
                  </a:lnTo>
                  <a:lnTo>
                    <a:pt x="8636" y="368300"/>
                  </a:lnTo>
                  <a:lnTo>
                    <a:pt x="11811" y="368300"/>
                  </a:lnTo>
                  <a:lnTo>
                    <a:pt x="8636" y="368300"/>
                  </a:lnTo>
                  <a:lnTo>
                    <a:pt x="8636" y="47244"/>
                  </a:lnTo>
                  <a:lnTo>
                    <a:pt x="75057" y="47244"/>
                  </a:lnTo>
                  <a:lnTo>
                    <a:pt x="75057" y="67564"/>
                  </a:lnTo>
                  <a:lnTo>
                    <a:pt x="71882" y="67564"/>
                  </a:lnTo>
                  <a:lnTo>
                    <a:pt x="75057" y="67564"/>
                  </a:lnTo>
                  <a:lnTo>
                    <a:pt x="75565" y="68707"/>
                  </a:lnTo>
                  <a:lnTo>
                    <a:pt x="76200" y="71882"/>
                  </a:lnTo>
                  <a:lnTo>
                    <a:pt x="76200" y="68707"/>
                  </a:lnTo>
                  <a:lnTo>
                    <a:pt x="204851" y="68707"/>
                  </a:lnTo>
                  <a:lnTo>
                    <a:pt x="204851" y="71882"/>
                  </a:lnTo>
                  <a:lnTo>
                    <a:pt x="204851" y="68707"/>
                  </a:lnTo>
                  <a:lnTo>
                    <a:pt x="205994" y="68199"/>
                  </a:lnTo>
                  <a:lnTo>
                    <a:pt x="209169" y="67564"/>
                  </a:lnTo>
                  <a:lnTo>
                    <a:pt x="205994" y="67564"/>
                  </a:lnTo>
                  <a:lnTo>
                    <a:pt x="205994" y="28956"/>
                  </a:lnTo>
                  <a:lnTo>
                    <a:pt x="209169" y="28956"/>
                  </a:lnTo>
                  <a:lnTo>
                    <a:pt x="205994" y="28956"/>
                  </a:lnTo>
                  <a:lnTo>
                    <a:pt x="205486" y="27813"/>
                  </a:lnTo>
                  <a:lnTo>
                    <a:pt x="204851" y="24638"/>
                  </a:lnTo>
                  <a:lnTo>
                    <a:pt x="204851" y="27813"/>
                  </a:lnTo>
                  <a:lnTo>
                    <a:pt x="178054" y="27813"/>
                  </a:lnTo>
                  <a:lnTo>
                    <a:pt x="178054" y="7493"/>
                  </a:lnTo>
                  <a:lnTo>
                    <a:pt x="181229" y="7493"/>
                  </a:lnTo>
                  <a:lnTo>
                    <a:pt x="178054" y="7493"/>
                  </a:lnTo>
                  <a:lnTo>
                    <a:pt x="177546" y="6350"/>
                  </a:lnTo>
                  <a:lnTo>
                    <a:pt x="176911" y="3175"/>
                  </a:lnTo>
                  <a:lnTo>
                    <a:pt x="176911" y="6350"/>
                  </a:lnTo>
                  <a:lnTo>
                    <a:pt x="103632" y="6350"/>
                  </a:lnTo>
                  <a:cubicBezTo>
                    <a:pt x="103632" y="6350"/>
                    <a:pt x="103505" y="6350"/>
                    <a:pt x="103505" y="6350"/>
                  </a:cubicBezTo>
                  <a:lnTo>
                    <a:pt x="103251" y="3175"/>
                  </a:lnTo>
                  <a:lnTo>
                    <a:pt x="103886" y="6223"/>
                  </a:lnTo>
                  <a:moveTo>
                    <a:pt x="102743" y="0"/>
                  </a:moveTo>
                  <a:lnTo>
                    <a:pt x="104140" y="3175"/>
                  </a:lnTo>
                  <a:lnTo>
                    <a:pt x="104140" y="0"/>
                  </a:lnTo>
                  <a:lnTo>
                    <a:pt x="177165" y="0"/>
                  </a:lnTo>
                  <a:cubicBezTo>
                    <a:pt x="181356" y="0"/>
                    <a:pt x="184658" y="3302"/>
                    <a:pt x="184658" y="7493"/>
                  </a:cubicBezTo>
                  <a:lnTo>
                    <a:pt x="184658" y="24638"/>
                  </a:lnTo>
                  <a:lnTo>
                    <a:pt x="181483" y="24638"/>
                  </a:lnTo>
                  <a:lnTo>
                    <a:pt x="181483" y="21463"/>
                  </a:lnTo>
                  <a:lnTo>
                    <a:pt x="205105" y="21463"/>
                  </a:lnTo>
                  <a:cubicBezTo>
                    <a:pt x="209169" y="21463"/>
                    <a:pt x="212598" y="24765"/>
                    <a:pt x="212598" y="28956"/>
                  </a:cubicBezTo>
                  <a:lnTo>
                    <a:pt x="212598" y="67564"/>
                  </a:lnTo>
                  <a:cubicBezTo>
                    <a:pt x="212598" y="71755"/>
                    <a:pt x="209169" y="75057"/>
                    <a:pt x="205105" y="75057"/>
                  </a:cubicBezTo>
                  <a:lnTo>
                    <a:pt x="76073" y="75057"/>
                  </a:lnTo>
                  <a:cubicBezTo>
                    <a:pt x="72009" y="75057"/>
                    <a:pt x="68580" y="71755"/>
                    <a:pt x="68580" y="67564"/>
                  </a:cubicBezTo>
                  <a:lnTo>
                    <a:pt x="68580" y="50419"/>
                  </a:lnTo>
                  <a:lnTo>
                    <a:pt x="71755" y="50419"/>
                  </a:lnTo>
                  <a:lnTo>
                    <a:pt x="71755" y="53594"/>
                  </a:lnTo>
                  <a:lnTo>
                    <a:pt x="11684" y="53594"/>
                  </a:lnTo>
                  <a:lnTo>
                    <a:pt x="11684" y="50419"/>
                  </a:lnTo>
                  <a:lnTo>
                    <a:pt x="14859" y="50419"/>
                  </a:lnTo>
                  <a:lnTo>
                    <a:pt x="14859" y="368427"/>
                  </a:lnTo>
                  <a:cubicBezTo>
                    <a:pt x="14859" y="368427"/>
                    <a:pt x="14859" y="368427"/>
                    <a:pt x="14859" y="368427"/>
                  </a:cubicBezTo>
                  <a:lnTo>
                    <a:pt x="11430" y="375793"/>
                  </a:lnTo>
                  <a:lnTo>
                    <a:pt x="7366" y="375666"/>
                  </a:lnTo>
                  <a:lnTo>
                    <a:pt x="0" y="372237"/>
                  </a:lnTo>
                  <a:lnTo>
                    <a:pt x="3175" y="368173"/>
                  </a:lnTo>
                  <a:lnTo>
                    <a:pt x="0" y="368173"/>
                  </a:lnTo>
                  <a:lnTo>
                    <a:pt x="0" y="46101"/>
                  </a:lnTo>
                  <a:lnTo>
                    <a:pt x="3175" y="46101"/>
                  </a:lnTo>
                  <a:lnTo>
                    <a:pt x="0" y="46101"/>
                  </a:lnTo>
                  <a:lnTo>
                    <a:pt x="2921" y="38989"/>
                  </a:lnTo>
                  <a:lnTo>
                    <a:pt x="6731" y="38608"/>
                  </a:lnTo>
                  <a:lnTo>
                    <a:pt x="7366" y="38608"/>
                  </a:lnTo>
                  <a:lnTo>
                    <a:pt x="7366" y="41783"/>
                  </a:lnTo>
                  <a:lnTo>
                    <a:pt x="7366" y="38608"/>
                  </a:lnTo>
                  <a:lnTo>
                    <a:pt x="71755" y="38608"/>
                  </a:lnTo>
                  <a:lnTo>
                    <a:pt x="71755" y="41783"/>
                  </a:lnTo>
                  <a:lnTo>
                    <a:pt x="68580" y="41783"/>
                  </a:lnTo>
                  <a:lnTo>
                    <a:pt x="68580" y="28956"/>
                  </a:lnTo>
                  <a:lnTo>
                    <a:pt x="72009" y="21463"/>
                  </a:lnTo>
                  <a:lnTo>
                    <a:pt x="99695" y="21463"/>
                  </a:lnTo>
                  <a:lnTo>
                    <a:pt x="99695" y="24638"/>
                  </a:lnTo>
                  <a:lnTo>
                    <a:pt x="96520" y="24638"/>
                  </a:lnTo>
                  <a:lnTo>
                    <a:pt x="96520" y="7493"/>
                  </a:lnTo>
                  <a:lnTo>
                    <a:pt x="99695" y="7493"/>
                  </a:lnTo>
                  <a:lnTo>
                    <a:pt x="96520" y="7493"/>
                  </a:lnTo>
                  <a:lnTo>
                    <a:pt x="99060" y="762"/>
                  </a:lnTo>
                  <a:close/>
                  <a:moveTo>
                    <a:pt x="108458" y="8509"/>
                  </a:moveTo>
                  <a:lnTo>
                    <a:pt x="176022" y="8509"/>
                  </a:lnTo>
                  <a:lnTo>
                    <a:pt x="176022" y="28829"/>
                  </a:lnTo>
                  <a:lnTo>
                    <a:pt x="172847" y="28829"/>
                  </a:lnTo>
                  <a:lnTo>
                    <a:pt x="176022" y="28829"/>
                  </a:lnTo>
                  <a:lnTo>
                    <a:pt x="176530" y="29972"/>
                  </a:lnTo>
                  <a:lnTo>
                    <a:pt x="177165" y="33147"/>
                  </a:lnTo>
                  <a:lnTo>
                    <a:pt x="177165" y="29972"/>
                  </a:lnTo>
                  <a:lnTo>
                    <a:pt x="203708" y="29972"/>
                  </a:lnTo>
                  <a:lnTo>
                    <a:pt x="203708" y="66421"/>
                  </a:lnTo>
                  <a:lnTo>
                    <a:pt x="77216" y="66421"/>
                  </a:lnTo>
                  <a:lnTo>
                    <a:pt x="77216" y="30099"/>
                  </a:lnTo>
                  <a:lnTo>
                    <a:pt x="104013" y="30099"/>
                  </a:lnTo>
                  <a:lnTo>
                    <a:pt x="104013" y="33274"/>
                  </a:lnTo>
                  <a:lnTo>
                    <a:pt x="104013" y="30099"/>
                  </a:lnTo>
                  <a:lnTo>
                    <a:pt x="105156" y="29591"/>
                  </a:lnTo>
                  <a:lnTo>
                    <a:pt x="108331" y="28956"/>
                  </a:lnTo>
                  <a:lnTo>
                    <a:pt x="105156" y="28956"/>
                  </a:lnTo>
                  <a:lnTo>
                    <a:pt x="105156" y="8636"/>
                  </a:lnTo>
                  <a:lnTo>
                    <a:pt x="108331" y="8636"/>
                  </a:lnTo>
                  <a:moveTo>
                    <a:pt x="108331" y="14986"/>
                  </a:moveTo>
                  <a:lnTo>
                    <a:pt x="108331" y="11811"/>
                  </a:lnTo>
                  <a:lnTo>
                    <a:pt x="111506" y="11811"/>
                  </a:lnTo>
                  <a:lnTo>
                    <a:pt x="111506" y="28956"/>
                  </a:lnTo>
                  <a:cubicBezTo>
                    <a:pt x="111506" y="33147"/>
                    <a:pt x="108204" y="36449"/>
                    <a:pt x="104013" y="36449"/>
                  </a:cubicBezTo>
                  <a:lnTo>
                    <a:pt x="80391" y="36449"/>
                  </a:lnTo>
                  <a:lnTo>
                    <a:pt x="80391" y="33274"/>
                  </a:lnTo>
                  <a:lnTo>
                    <a:pt x="83566" y="33274"/>
                  </a:lnTo>
                  <a:lnTo>
                    <a:pt x="83566" y="63373"/>
                  </a:lnTo>
                  <a:lnTo>
                    <a:pt x="80391" y="63373"/>
                  </a:lnTo>
                  <a:lnTo>
                    <a:pt x="80391" y="60198"/>
                  </a:lnTo>
                  <a:lnTo>
                    <a:pt x="200660" y="60198"/>
                  </a:lnTo>
                  <a:lnTo>
                    <a:pt x="200660" y="63373"/>
                  </a:lnTo>
                  <a:lnTo>
                    <a:pt x="197358" y="63373"/>
                  </a:lnTo>
                  <a:lnTo>
                    <a:pt x="197358" y="33274"/>
                  </a:lnTo>
                  <a:lnTo>
                    <a:pt x="200533" y="33274"/>
                  </a:lnTo>
                  <a:lnTo>
                    <a:pt x="200533" y="36449"/>
                  </a:lnTo>
                  <a:lnTo>
                    <a:pt x="176911" y="36449"/>
                  </a:lnTo>
                  <a:cubicBezTo>
                    <a:pt x="172847" y="36449"/>
                    <a:pt x="169418" y="33147"/>
                    <a:pt x="169418" y="28956"/>
                  </a:cubicBezTo>
                  <a:lnTo>
                    <a:pt x="169418" y="11811"/>
                  </a:lnTo>
                  <a:lnTo>
                    <a:pt x="172593" y="11811"/>
                  </a:lnTo>
                  <a:lnTo>
                    <a:pt x="172593" y="14986"/>
                  </a:lnTo>
                  <a:lnTo>
                    <a:pt x="108204" y="14986"/>
                  </a:lnTo>
                  <a:close/>
                  <a:moveTo>
                    <a:pt x="230251" y="45085"/>
                  </a:moveTo>
                  <a:lnTo>
                    <a:pt x="229235" y="46355"/>
                  </a:lnTo>
                  <a:lnTo>
                    <a:pt x="229235" y="46355"/>
                  </a:lnTo>
                  <a:lnTo>
                    <a:pt x="229870" y="47498"/>
                  </a:lnTo>
                  <a:lnTo>
                    <a:pt x="230632" y="47498"/>
                  </a:lnTo>
                  <a:lnTo>
                    <a:pt x="272542" y="47498"/>
                  </a:lnTo>
                  <a:lnTo>
                    <a:pt x="272542" y="367157"/>
                  </a:lnTo>
                  <a:lnTo>
                    <a:pt x="33020" y="367157"/>
                  </a:lnTo>
                  <a:cubicBezTo>
                    <a:pt x="32385" y="367157"/>
                    <a:pt x="31877" y="367665"/>
                    <a:pt x="31877" y="368300"/>
                  </a:cubicBezTo>
                  <a:lnTo>
                    <a:pt x="32893" y="372618"/>
                  </a:lnTo>
                  <a:lnTo>
                    <a:pt x="32893" y="369443"/>
                  </a:lnTo>
                  <a:lnTo>
                    <a:pt x="33020" y="369443"/>
                  </a:lnTo>
                  <a:lnTo>
                    <a:pt x="33020" y="372618"/>
                  </a:lnTo>
                  <a:lnTo>
                    <a:pt x="33020" y="369443"/>
                  </a:lnTo>
                  <a:lnTo>
                    <a:pt x="273558" y="369443"/>
                  </a:lnTo>
                  <a:lnTo>
                    <a:pt x="273558" y="372618"/>
                  </a:lnTo>
                  <a:lnTo>
                    <a:pt x="273558" y="369443"/>
                  </a:lnTo>
                  <a:lnTo>
                    <a:pt x="274701" y="368935"/>
                  </a:lnTo>
                  <a:lnTo>
                    <a:pt x="277876" y="368300"/>
                  </a:lnTo>
                  <a:lnTo>
                    <a:pt x="274701" y="368300"/>
                  </a:lnTo>
                  <a:lnTo>
                    <a:pt x="274701" y="46101"/>
                  </a:lnTo>
                  <a:lnTo>
                    <a:pt x="277876" y="46101"/>
                  </a:lnTo>
                  <a:lnTo>
                    <a:pt x="274701" y="46101"/>
                  </a:lnTo>
                  <a:lnTo>
                    <a:pt x="274193" y="44958"/>
                  </a:lnTo>
                  <a:lnTo>
                    <a:pt x="273558" y="41783"/>
                  </a:lnTo>
                  <a:lnTo>
                    <a:pt x="273558" y="44958"/>
                  </a:lnTo>
                  <a:lnTo>
                    <a:pt x="230378" y="44958"/>
                  </a:lnTo>
                  <a:cubicBezTo>
                    <a:pt x="230378" y="44958"/>
                    <a:pt x="230378" y="44958"/>
                    <a:pt x="230378" y="44958"/>
                  </a:cubicBezTo>
                  <a:moveTo>
                    <a:pt x="229489" y="38608"/>
                  </a:moveTo>
                  <a:lnTo>
                    <a:pt x="229743" y="41783"/>
                  </a:lnTo>
                  <a:lnTo>
                    <a:pt x="229362" y="38608"/>
                  </a:lnTo>
                  <a:lnTo>
                    <a:pt x="230124" y="38608"/>
                  </a:lnTo>
                  <a:lnTo>
                    <a:pt x="230124" y="41783"/>
                  </a:lnTo>
                  <a:lnTo>
                    <a:pt x="229870" y="38608"/>
                  </a:lnTo>
                  <a:lnTo>
                    <a:pt x="230505" y="38608"/>
                  </a:lnTo>
                  <a:lnTo>
                    <a:pt x="230759" y="38608"/>
                  </a:lnTo>
                  <a:lnTo>
                    <a:pt x="230759" y="38608"/>
                  </a:lnTo>
                  <a:lnTo>
                    <a:pt x="230505" y="41783"/>
                  </a:lnTo>
                  <a:lnTo>
                    <a:pt x="230505" y="38608"/>
                  </a:lnTo>
                  <a:lnTo>
                    <a:pt x="273558" y="38608"/>
                  </a:lnTo>
                  <a:cubicBezTo>
                    <a:pt x="277622" y="38608"/>
                    <a:pt x="281051" y="41910"/>
                    <a:pt x="281051" y="46101"/>
                  </a:cubicBezTo>
                  <a:lnTo>
                    <a:pt x="281051" y="368300"/>
                  </a:lnTo>
                  <a:cubicBezTo>
                    <a:pt x="281051" y="372491"/>
                    <a:pt x="277749" y="375793"/>
                    <a:pt x="273558" y="375793"/>
                  </a:cubicBezTo>
                  <a:lnTo>
                    <a:pt x="32893" y="375793"/>
                  </a:lnTo>
                  <a:cubicBezTo>
                    <a:pt x="28829" y="375666"/>
                    <a:pt x="25527" y="372364"/>
                    <a:pt x="25527" y="368173"/>
                  </a:cubicBezTo>
                  <a:lnTo>
                    <a:pt x="28702" y="368173"/>
                  </a:lnTo>
                  <a:lnTo>
                    <a:pt x="25527" y="368173"/>
                  </a:lnTo>
                  <a:lnTo>
                    <a:pt x="25527" y="368173"/>
                  </a:lnTo>
                  <a:lnTo>
                    <a:pt x="28956" y="360807"/>
                  </a:lnTo>
                  <a:lnTo>
                    <a:pt x="33020" y="363982"/>
                  </a:lnTo>
                  <a:lnTo>
                    <a:pt x="33020" y="360807"/>
                  </a:lnTo>
                  <a:lnTo>
                    <a:pt x="269240" y="360807"/>
                  </a:lnTo>
                  <a:lnTo>
                    <a:pt x="269240" y="363982"/>
                  </a:lnTo>
                  <a:lnTo>
                    <a:pt x="266065" y="363982"/>
                  </a:lnTo>
                  <a:lnTo>
                    <a:pt x="266065" y="50419"/>
                  </a:lnTo>
                  <a:lnTo>
                    <a:pt x="269240" y="50419"/>
                  </a:lnTo>
                  <a:lnTo>
                    <a:pt x="269240" y="53594"/>
                  </a:lnTo>
                  <a:lnTo>
                    <a:pt x="230632" y="53594"/>
                  </a:lnTo>
                  <a:lnTo>
                    <a:pt x="230632" y="50419"/>
                  </a:lnTo>
                  <a:lnTo>
                    <a:pt x="230886" y="53594"/>
                  </a:lnTo>
                  <a:lnTo>
                    <a:pt x="223139" y="50927"/>
                  </a:lnTo>
                  <a:lnTo>
                    <a:pt x="225933" y="46482"/>
                  </a:lnTo>
                  <a:lnTo>
                    <a:pt x="222758" y="46736"/>
                  </a:lnTo>
                  <a:lnTo>
                    <a:pt x="222758" y="46736"/>
                  </a:lnTo>
                  <a:lnTo>
                    <a:pt x="225425" y="38989"/>
                  </a:lnTo>
                  <a:close/>
                  <a:moveTo>
                    <a:pt x="97409" y="122047"/>
                  </a:moveTo>
                  <a:lnTo>
                    <a:pt x="58928" y="164719"/>
                  </a:lnTo>
                  <a:lnTo>
                    <a:pt x="38227" y="144018"/>
                  </a:lnTo>
                  <a:cubicBezTo>
                    <a:pt x="37846" y="143637"/>
                    <a:pt x="37084" y="143510"/>
                    <a:pt x="36576" y="144018"/>
                  </a:cubicBezTo>
                  <a:lnTo>
                    <a:pt x="34417" y="141732"/>
                  </a:lnTo>
                  <a:lnTo>
                    <a:pt x="36703" y="144018"/>
                  </a:lnTo>
                  <a:lnTo>
                    <a:pt x="36195" y="145161"/>
                  </a:lnTo>
                  <a:lnTo>
                    <a:pt x="34417" y="147828"/>
                  </a:lnTo>
                  <a:lnTo>
                    <a:pt x="36703" y="145542"/>
                  </a:lnTo>
                  <a:lnTo>
                    <a:pt x="58293" y="167005"/>
                  </a:lnTo>
                  <a:cubicBezTo>
                    <a:pt x="58674" y="167386"/>
                    <a:pt x="59436" y="167513"/>
                    <a:pt x="59817" y="167005"/>
                  </a:cubicBezTo>
                  <a:lnTo>
                    <a:pt x="61976" y="169291"/>
                  </a:lnTo>
                  <a:lnTo>
                    <a:pt x="59690" y="167005"/>
                  </a:lnTo>
                  <a:lnTo>
                    <a:pt x="59563" y="167132"/>
                  </a:lnTo>
                  <a:lnTo>
                    <a:pt x="59563" y="167132"/>
                  </a:lnTo>
                  <a:lnTo>
                    <a:pt x="59563" y="167132"/>
                  </a:lnTo>
                  <a:lnTo>
                    <a:pt x="59563" y="167132"/>
                  </a:lnTo>
                  <a:lnTo>
                    <a:pt x="59563" y="167005"/>
                  </a:lnTo>
                  <a:lnTo>
                    <a:pt x="59563" y="167005"/>
                  </a:lnTo>
                  <a:lnTo>
                    <a:pt x="59563" y="167005"/>
                  </a:lnTo>
                  <a:lnTo>
                    <a:pt x="59563" y="167005"/>
                  </a:lnTo>
                  <a:lnTo>
                    <a:pt x="59563" y="167005"/>
                  </a:lnTo>
                  <a:lnTo>
                    <a:pt x="98298" y="123952"/>
                  </a:lnTo>
                  <a:cubicBezTo>
                    <a:pt x="98679" y="123571"/>
                    <a:pt x="98679" y="122809"/>
                    <a:pt x="98298" y="122428"/>
                  </a:cubicBezTo>
                  <a:moveTo>
                    <a:pt x="96901" y="115824"/>
                  </a:moveTo>
                  <a:lnTo>
                    <a:pt x="97155" y="118999"/>
                  </a:lnTo>
                  <a:lnTo>
                    <a:pt x="96901" y="115824"/>
                  </a:lnTo>
                  <a:lnTo>
                    <a:pt x="101219" y="116332"/>
                  </a:lnTo>
                  <a:lnTo>
                    <a:pt x="100584" y="120142"/>
                  </a:lnTo>
                  <a:lnTo>
                    <a:pt x="102743" y="117856"/>
                  </a:lnTo>
                  <a:lnTo>
                    <a:pt x="102743" y="117856"/>
                  </a:lnTo>
                  <a:lnTo>
                    <a:pt x="105791" y="125476"/>
                  </a:lnTo>
                  <a:lnTo>
                    <a:pt x="100711" y="126238"/>
                  </a:lnTo>
                  <a:lnTo>
                    <a:pt x="103124" y="128397"/>
                  </a:lnTo>
                  <a:lnTo>
                    <a:pt x="64516" y="171323"/>
                  </a:lnTo>
                  <a:lnTo>
                    <a:pt x="62103" y="169164"/>
                  </a:lnTo>
                  <a:lnTo>
                    <a:pt x="64516" y="171196"/>
                  </a:lnTo>
                  <a:lnTo>
                    <a:pt x="64516" y="171196"/>
                  </a:lnTo>
                  <a:lnTo>
                    <a:pt x="64516" y="171196"/>
                  </a:lnTo>
                  <a:lnTo>
                    <a:pt x="64516" y="171196"/>
                  </a:lnTo>
                  <a:lnTo>
                    <a:pt x="64516" y="171196"/>
                  </a:lnTo>
                  <a:lnTo>
                    <a:pt x="64389" y="171323"/>
                  </a:lnTo>
                  <a:lnTo>
                    <a:pt x="64135" y="171577"/>
                  </a:lnTo>
                  <a:lnTo>
                    <a:pt x="56515" y="174371"/>
                  </a:lnTo>
                  <a:lnTo>
                    <a:pt x="56007" y="169164"/>
                  </a:lnTo>
                  <a:lnTo>
                    <a:pt x="53721" y="171450"/>
                  </a:lnTo>
                  <a:lnTo>
                    <a:pt x="32258" y="149987"/>
                  </a:lnTo>
                  <a:cubicBezTo>
                    <a:pt x="29337" y="147066"/>
                    <a:pt x="29464" y="142240"/>
                    <a:pt x="32385" y="139319"/>
                  </a:cubicBezTo>
                  <a:lnTo>
                    <a:pt x="40132" y="136525"/>
                  </a:lnTo>
                  <a:lnTo>
                    <a:pt x="40767" y="141732"/>
                  </a:lnTo>
                  <a:lnTo>
                    <a:pt x="43053" y="139446"/>
                  </a:lnTo>
                  <a:lnTo>
                    <a:pt x="61341" y="157734"/>
                  </a:lnTo>
                  <a:lnTo>
                    <a:pt x="59055" y="160020"/>
                  </a:lnTo>
                  <a:lnTo>
                    <a:pt x="56642" y="157861"/>
                  </a:lnTo>
                  <a:lnTo>
                    <a:pt x="92202" y="118237"/>
                  </a:lnTo>
                  <a:lnTo>
                    <a:pt x="94615" y="120396"/>
                  </a:lnTo>
                  <a:lnTo>
                    <a:pt x="92202" y="118237"/>
                  </a:lnTo>
                  <a:lnTo>
                    <a:pt x="95250" y="115824"/>
                  </a:lnTo>
                  <a:close/>
                  <a:moveTo>
                    <a:pt x="114046" y="148082"/>
                  </a:moveTo>
                  <a:lnTo>
                    <a:pt x="113030" y="149352"/>
                  </a:lnTo>
                  <a:lnTo>
                    <a:pt x="113030" y="149352"/>
                  </a:lnTo>
                  <a:lnTo>
                    <a:pt x="113665" y="150495"/>
                  </a:lnTo>
                  <a:lnTo>
                    <a:pt x="114427" y="150495"/>
                  </a:lnTo>
                  <a:lnTo>
                    <a:pt x="243586" y="150495"/>
                  </a:lnTo>
                  <a:cubicBezTo>
                    <a:pt x="244221" y="150495"/>
                    <a:pt x="244729" y="149987"/>
                    <a:pt x="244729" y="149352"/>
                  </a:cubicBezTo>
                  <a:lnTo>
                    <a:pt x="247904" y="149352"/>
                  </a:lnTo>
                  <a:lnTo>
                    <a:pt x="244729" y="149352"/>
                  </a:lnTo>
                  <a:lnTo>
                    <a:pt x="244221" y="148209"/>
                  </a:lnTo>
                  <a:lnTo>
                    <a:pt x="243586" y="148209"/>
                  </a:lnTo>
                  <a:lnTo>
                    <a:pt x="243586" y="148209"/>
                  </a:lnTo>
                  <a:lnTo>
                    <a:pt x="243586" y="145034"/>
                  </a:lnTo>
                  <a:lnTo>
                    <a:pt x="243586" y="148209"/>
                  </a:lnTo>
                  <a:lnTo>
                    <a:pt x="243459" y="148209"/>
                  </a:lnTo>
                  <a:lnTo>
                    <a:pt x="114427" y="148209"/>
                  </a:lnTo>
                  <a:cubicBezTo>
                    <a:pt x="114300" y="148209"/>
                    <a:pt x="114300" y="148209"/>
                    <a:pt x="114173" y="148209"/>
                  </a:cubicBezTo>
                  <a:lnTo>
                    <a:pt x="113919" y="145034"/>
                  </a:lnTo>
                  <a:lnTo>
                    <a:pt x="114173" y="148209"/>
                  </a:lnTo>
                  <a:moveTo>
                    <a:pt x="113538" y="141859"/>
                  </a:moveTo>
                  <a:lnTo>
                    <a:pt x="114681" y="145034"/>
                  </a:lnTo>
                  <a:lnTo>
                    <a:pt x="114681" y="141859"/>
                  </a:lnTo>
                  <a:lnTo>
                    <a:pt x="243713" y="141859"/>
                  </a:lnTo>
                  <a:cubicBezTo>
                    <a:pt x="243713" y="141859"/>
                    <a:pt x="243713" y="141859"/>
                    <a:pt x="243713" y="141859"/>
                  </a:cubicBezTo>
                  <a:lnTo>
                    <a:pt x="251079" y="145288"/>
                  </a:lnTo>
                  <a:lnTo>
                    <a:pt x="251079" y="149352"/>
                  </a:lnTo>
                  <a:lnTo>
                    <a:pt x="247650" y="156718"/>
                  </a:lnTo>
                  <a:lnTo>
                    <a:pt x="243586" y="153543"/>
                  </a:lnTo>
                  <a:lnTo>
                    <a:pt x="243586" y="156718"/>
                  </a:lnTo>
                  <a:lnTo>
                    <a:pt x="114681" y="156718"/>
                  </a:lnTo>
                  <a:lnTo>
                    <a:pt x="114681" y="153543"/>
                  </a:lnTo>
                  <a:lnTo>
                    <a:pt x="114935" y="156718"/>
                  </a:lnTo>
                  <a:lnTo>
                    <a:pt x="107188" y="154051"/>
                  </a:lnTo>
                  <a:lnTo>
                    <a:pt x="109982" y="149606"/>
                  </a:lnTo>
                  <a:lnTo>
                    <a:pt x="106807" y="149987"/>
                  </a:lnTo>
                  <a:lnTo>
                    <a:pt x="106807" y="149987"/>
                  </a:lnTo>
                  <a:lnTo>
                    <a:pt x="109474" y="142240"/>
                  </a:lnTo>
                  <a:close/>
                  <a:moveTo>
                    <a:pt x="97409" y="195326"/>
                  </a:moveTo>
                  <a:lnTo>
                    <a:pt x="58928" y="237744"/>
                  </a:lnTo>
                  <a:lnTo>
                    <a:pt x="38227" y="217043"/>
                  </a:lnTo>
                  <a:cubicBezTo>
                    <a:pt x="37846" y="216535"/>
                    <a:pt x="37084" y="216535"/>
                    <a:pt x="36703" y="217043"/>
                  </a:cubicBezTo>
                  <a:lnTo>
                    <a:pt x="36195" y="218186"/>
                  </a:lnTo>
                  <a:lnTo>
                    <a:pt x="36576" y="218567"/>
                  </a:lnTo>
                  <a:lnTo>
                    <a:pt x="34290" y="220726"/>
                  </a:lnTo>
                  <a:lnTo>
                    <a:pt x="36576" y="218440"/>
                  </a:lnTo>
                  <a:lnTo>
                    <a:pt x="35941" y="217551"/>
                  </a:lnTo>
                  <a:lnTo>
                    <a:pt x="35687" y="217551"/>
                  </a:lnTo>
                  <a:lnTo>
                    <a:pt x="58166" y="240030"/>
                  </a:lnTo>
                  <a:cubicBezTo>
                    <a:pt x="58547" y="240411"/>
                    <a:pt x="59309" y="240538"/>
                    <a:pt x="59690" y="240030"/>
                  </a:cubicBezTo>
                  <a:lnTo>
                    <a:pt x="61849" y="242316"/>
                  </a:lnTo>
                  <a:lnTo>
                    <a:pt x="59563" y="240030"/>
                  </a:lnTo>
                  <a:lnTo>
                    <a:pt x="59563" y="240030"/>
                  </a:lnTo>
                  <a:lnTo>
                    <a:pt x="59563" y="240030"/>
                  </a:lnTo>
                  <a:lnTo>
                    <a:pt x="59563" y="240030"/>
                  </a:lnTo>
                  <a:lnTo>
                    <a:pt x="59563" y="240030"/>
                  </a:lnTo>
                  <a:lnTo>
                    <a:pt x="59563" y="240030"/>
                  </a:lnTo>
                  <a:lnTo>
                    <a:pt x="98298" y="196977"/>
                  </a:lnTo>
                  <a:cubicBezTo>
                    <a:pt x="98679" y="196469"/>
                    <a:pt x="98679" y="195834"/>
                    <a:pt x="98298" y="195453"/>
                  </a:cubicBezTo>
                  <a:moveTo>
                    <a:pt x="96901" y="188849"/>
                  </a:moveTo>
                  <a:lnTo>
                    <a:pt x="97155" y="192024"/>
                  </a:lnTo>
                  <a:lnTo>
                    <a:pt x="96901" y="188849"/>
                  </a:lnTo>
                  <a:lnTo>
                    <a:pt x="101219" y="189484"/>
                  </a:lnTo>
                  <a:lnTo>
                    <a:pt x="100584" y="193294"/>
                  </a:lnTo>
                  <a:lnTo>
                    <a:pt x="102743" y="191008"/>
                  </a:lnTo>
                  <a:lnTo>
                    <a:pt x="105791" y="198628"/>
                  </a:lnTo>
                  <a:lnTo>
                    <a:pt x="100711" y="199390"/>
                  </a:lnTo>
                  <a:lnTo>
                    <a:pt x="103124" y="201549"/>
                  </a:lnTo>
                  <a:lnTo>
                    <a:pt x="64516" y="244475"/>
                  </a:lnTo>
                  <a:lnTo>
                    <a:pt x="62103" y="242316"/>
                  </a:lnTo>
                  <a:lnTo>
                    <a:pt x="64516" y="244348"/>
                  </a:lnTo>
                  <a:lnTo>
                    <a:pt x="64516" y="244348"/>
                  </a:lnTo>
                  <a:lnTo>
                    <a:pt x="64516" y="244348"/>
                  </a:lnTo>
                  <a:lnTo>
                    <a:pt x="64389" y="244475"/>
                  </a:lnTo>
                  <a:lnTo>
                    <a:pt x="64262" y="244602"/>
                  </a:lnTo>
                  <a:lnTo>
                    <a:pt x="64008" y="244729"/>
                  </a:lnTo>
                  <a:lnTo>
                    <a:pt x="64008" y="244729"/>
                  </a:lnTo>
                  <a:lnTo>
                    <a:pt x="64008" y="244729"/>
                  </a:lnTo>
                  <a:lnTo>
                    <a:pt x="64008" y="244729"/>
                  </a:lnTo>
                  <a:lnTo>
                    <a:pt x="56261" y="247396"/>
                  </a:lnTo>
                  <a:lnTo>
                    <a:pt x="55753" y="242189"/>
                  </a:lnTo>
                  <a:lnTo>
                    <a:pt x="53467" y="244475"/>
                  </a:lnTo>
                  <a:lnTo>
                    <a:pt x="32004" y="223012"/>
                  </a:lnTo>
                  <a:lnTo>
                    <a:pt x="34290" y="220726"/>
                  </a:lnTo>
                  <a:lnTo>
                    <a:pt x="34290" y="223901"/>
                  </a:lnTo>
                  <a:lnTo>
                    <a:pt x="31623" y="222504"/>
                  </a:lnTo>
                  <a:lnTo>
                    <a:pt x="32004" y="222885"/>
                  </a:lnTo>
                  <a:lnTo>
                    <a:pt x="29210" y="215138"/>
                  </a:lnTo>
                  <a:lnTo>
                    <a:pt x="34417" y="214503"/>
                  </a:lnTo>
                  <a:lnTo>
                    <a:pt x="32258" y="212217"/>
                  </a:lnTo>
                  <a:lnTo>
                    <a:pt x="32258" y="212217"/>
                  </a:lnTo>
                  <a:lnTo>
                    <a:pt x="40005" y="209423"/>
                  </a:lnTo>
                  <a:lnTo>
                    <a:pt x="40513" y="214630"/>
                  </a:lnTo>
                  <a:lnTo>
                    <a:pt x="42799" y="212344"/>
                  </a:lnTo>
                  <a:lnTo>
                    <a:pt x="61087" y="230632"/>
                  </a:lnTo>
                  <a:lnTo>
                    <a:pt x="58801" y="232918"/>
                  </a:lnTo>
                  <a:lnTo>
                    <a:pt x="56388" y="230759"/>
                  </a:lnTo>
                  <a:lnTo>
                    <a:pt x="91948" y="191135"/>
                  </a:lnTo>
                  <a:lnTo>
                    <a:pt x="94361" y="193294"/>
                  </a:lnTo>
                  <a:lnTo>
                    <a:pt x="91948" y="191262"/>
                  </a:lnTo>
                  <a:lnTo>
                    <a:pt x="94996" y="188849"/>
                  </a:lnTo>
                  <a:close/>
                  <a:moveTo>
                    <a:pt x="114046" y="221107"/>
                  </a:moveTo>
                  <a:lnTo>
                    <a:pt x="113030" y="222377"/>
                  </a:lnTo>
                  <a:lnTo>
                    <a:pt x="113030" y="222377"/>
                  </a:lnTo>
                  <a:lnTo>
                    <a:pt x="113665" y="223520"/>
                  </a:lnTo>
                  <a:lnTo>
                    <a:pt x="114427" y="223520"/>
                  </a:lnTo>
                  <a:lnTo>
                    <a:pt x="243586" y="223520"/>
                  </a:lnTo>
                  <a:cubicBezTo>
                    <a:pt x="244221" y="223520"/>
                    <a:pt x="244729" y="223012"/>
                    <a:pt x="244729" y="222377"/>
                  </a:cubicBezTo>
                  <a:lnTo>
                    <a:pt x="247904" y="222377"/>
                  </a:lnTo>
                  <a:lnTo>
                    <a:pt x="244729" y="222377"/>
                  </a:lnTo>
                  <a:lnTo>
                    <a:pt x="244221" y="221234"/>
                  </a:lnTo>
                  <a:lnTo>
                    <a:pt x="243713" y="218059"/>
                  </a:lnTo>
                  <a:lnTo>
                    <a:pt x="243713" y="221234"/>
                  </a:lnTo>
                  <a:lnTo>
                    <a:pt x="243586" y="221234"/>
                  </a:lnTo>
                  <a:lnTo>
                    <a:pt x="114554" y="221234"/>
                  </a:lnTo>
                  <a:cubicBezTo>
                    <a:pt x="114427" y="221234"/>
                    <a:pt x="114427" y="221234"/>
                    <a:pt x="114300" y="221234"/>
                  </a:cubicBezTo>
                  <a:lnTo>
                    <a:pt x="114046" y="218059"/>
                  </a:lnTo>
                  <a:lnTo>
                    <a:pt x="114300" y="221234"/>
                  </a:lnTo>
                  <a:moveTo>
                    <a:pt x="113665" y="214884"/>
                  </a:moveTo>
                  <a:lnTo>
                    <a:pt x="114808" y="218059"/>
                  </a:lnTo>
                  <a:lnTo>
                    <a:pt x="114808" y="214884"/>
                  </a:lnTo>
                  <a:lnTo>
                    <a:pt x="243713" y="214884"/>
                  </a:lnTo>
                  <a:cubicBezTo>
                    <a:pt x="247777" y="214884"/>
                    <a:pt x="251079" y="218313"/>
                    <a:pt x="251079" y="222504"/>
                  </a:cubicBezTo>
                  <a:lnTo>
                    <a:pt x="247650" y="229997"/>
                  </a:lnTo>
                  <a:lnTo>
                    <a:pt x="243586" y="226822"/>
                  </a:lnTo>
                  <a:lnTo>
                    <a:pt x="243586" y="229997"/>
                  </a:lnTo>
                  <a:lnTo>
                    <a:pt x="114681" y="229997"/>
                  </a:lnTo>
                  <a:lnTo>
                    <a:pt x="114681" y="226822"/>
                  </a:lnTo>
                  <a:lnTo>
                    <a:pt x="114935" y="229997"/>
                  </a:lnTo>
                  <a:lnTo>
                    <a:pt x="114935" y="229997"/>
                  </a:lnTo>
                  <a:lnTo>
                    <a:pt x="107188" y="227330"/>
                  </a:lnTo>
                  <a:lnTo>
                    <a:pt x="109982" y="222885"/>
                  </a:lnTo>
                  <a:lnTo>
                    <a:pt x="106807" y="223266"/>
                  </a:lnTo>
                  <a:lnTo>
                    <a:pt x="106807" y="223266"/>
                  </a:lnTo>
                  <a:lnTo>
                    <a:pt x="109474" y="215519"/>
                  </a:lnTo>
                  <a:close/>
                  <a:moveTo>
                    <a:pt x="97536" y="268351"/>
                  </a:moveTo>
                  <a:lnTo>
                    <a:pt x="58928" y="310769"/>
                  </a:lnTo>
                  <a:lnTo>
                    <a:pt x="38354" y="290068"/>
                  </a:lnTo>
                  <a:cubicBezTo>
                    <a:pt x="37973" y="289560"/>
                    <a:pt x="37211" y="289560"/>
                    <a:pt x="36703" y="290068"/>
                  </a:cubicBezTo>
                  <a:lnTo>
                    <a:pt x="34417" y="287782"/>
                  </a:lnTo>
                  <a:lnTo>
                    <a:pt x="36703" y="290068"/>
                  </a:lnTo>
                  <a:lnTo>
                    <a:pt x="36195" y="291211"/>
                  </a:lnTo>
                  <a:lnTo>
                    <a:pt x="34417" y="293878"/>
                  </a:lnTo>
                  <a:lnTo>
                    <a:pt x="36703" y="291592"/>
                  </a:lnTo>
                  <a:lnTo>
                    <a:pt x="58166" y="313055"/>
                  </a:lnTo>
                  <a:cubicBezTo>
                    <a:pt x="58547" y="313436"/>
                    <a:pt x="59309" y="313563"/>
                    <a:pt x="59690" y="313055"/>
                  </a:cubicBezTo>
                  <a:lnTo>
                    <a:pt x="61849" y="315341"/>
                  </a:lnTo>
                  <a:lnTo>
                    <a:pt x="59436" y="313309"/>
                  </a:lnTo>
                  <a:lnTo>
                    <a:pt x="59690" y="313055"/>
                  </a:lnTo>
                  <a:lnTo>
                    <a:pt x="59690" y="313055"/>
                  </a:lnTo>
                  <a:lnTo>
                    <a:pt x="59690" y="313055"/>
                  </a:lnTo>
                  <a:lnTo>
                    <a:pt x="98425" y="270002"/>
                  </a:lnTo>
                  <a:cubicBezTo>
                    <a:pt x="98806" y="269621"/>
                    <a:pt x="98806" y="268859"/>
                    <a:pt x="98425" y="268478"/>
                  </a:cubicBezTo>
                  <a:moveTo>
                    <a:pt x="97028" y="261874"/>
                  </a:moveTo>
                  <a:lnTo>
                    <a:pt x="97282" y="265049"/>
                  </a:lnTo>
                  <a:lnTo>
                    <a:pt x="97028" y="261874"/>
                  </a:lnTo>
                  <a:lnTo>
                    <a:pt x="101346" y="262509"/>
                  </a:lnTo>
                  <a:lnTo>
                    <a:pt x="100711" y="266319"/>
                  </a:lnTo>
                  <a:lnTo>
                    <a:pt x="102870" y="264033"/>
                  </a:lnTo>
                  <a:lnTo>
                    <a:pt x="105918" y="271653"/>
                  </a:lnTo>
                  <a:lnTo>
                    <a:pt x="100838" y="272415"/>
                  </a:lnTo>
                  <a:lnTo>
                    <a:pt x="103251" y="274574"/>
                  </a:lnTo>
                  <a:lnTo>
                    <a:pt x="64643" y="317500"/>
                  </a:lnTo>
                  <a:lnTo>
                    <a:pt x="62230" y="315341"/>
                  </a:lnTo>
                  <a:lnTo>
                    <a:pt x="64643" y="317373"/>
                  </a:lnTo>
                  <a:lnTo>
                    <a:pt x="64389" y="317627"/>
                  </a:lnTo>
                  <a:lnTo>
                    <a:pt x="64262" y="317754"/>
                  </a:lnTo>
                  <a:lnTo>
                    <a:pt x="64135" y="317881"/>
                  </a:lnTo>
                  <a:lnTo>
                    <a:pt x="64135" y="317881"/>
                  </a:lnTo>
                  <a:lnTo>
                    <a:pt x="56388" y="320675"/>
                  </a:lnTo>
                  <a:lnTo>
                    <a:pt x="55880" y="315468"/>
                  </a:lnTo>
                  <a:lnTo>
                    <a:pt x="53594" y="317754"/>
                  </a:lnTo>
                  <a:lnTo>
                    <a:pt x="32131" y="296291"/>
                  </a:lnTo>
                  <a:cubicBezTo>
                    <a:pt x="29210" y="293370"/>
                    <a:pt x="29337" y="288671"/>
                    <a:pt x="32258" y="285750"/>
                  </a:cubicBezTo>
                  <a:lnTo>
                    <a:pt x="39878" y="282829"/>
                  </a:lnTo>
                  <a:lnTo>
                    <a:pt x="40513" y="288036"/>
                  </a:lnTo>
                  <a:lnTo>
                    <a:pt x="42799" y="285750"/>
                  </a:lnTo>
                  <a:lnTo>
                    <a:pt x="61087" y="304038"/>
                  </a:lnTo>
                  <a:lnTo>
                    <a:pt x="58801" y="306324"/>
                  </a:lnTo>
                  <a:lnTo>
                    <a:pt x="56388" y="304165"/>
                  </a:lnTo>
                  <a:lnTo>
                    <a:pt x="91948" y="264541"/>
                  </a:lnTo>
                  <a:lnTo>
                    <a:pt x="94361" y="266700"/>
                  </a:lnTo>
                  <a:lnTo>
                    <a:pt x="91948" y="264668"/>
                  </a:lnTo>
                  <a:lnTo>
                    <a:pt x="95123" y="262255"/>
                  </a:lnTo>
                  <a:close/>
                  <a:moveTo>
                    <a:pt x="114173" y="294132"/>
                  </a:moveTo>
                  <a:lnTo>
                    <a:pt x="113030" y="294767"/>
                  </a:lnTo>
                  <a:lnTo>
                    <a:pt x="113030" y="295402"/>
                  </a:lnTo>
                  <a:lnTo>
                    <a:pt x="113030" y="295402"/>
                  </a:lnTo>
                  <a:lnTo>
                    <a:pt x="113665" y="296545"/>
                  </a:lnTo>
                  <a:lnTo>
                    <a:pt x="114427" y="296545"/>
                  </a:lnTo>
                  <a:lnTo>
                    <a:pt x="243586" y="296545"/>
                  </a:lnTo>
                  <a:cubicBezTo>
                    <a:pt x="244221" y="296545"/>
                    <a:pt x="244729" y="296037"/>
                    <a:pt x="244729" y="295402"/>
                  </a:cubicBezTo>
                  <a:lnTo>
                    <a:pt x="247904" y="295402"/>
                  </a:lnTo>
                  <a:lnTo>
                    <a:pt x="244729" y="295402"/>
                  </a:lnTo>
                  <a:lnTo>
                    <a:pt x="244221" y="294259"/>
                  </a:lnTo>
                  <a:lnTo>
                    <a:pt x="243713" y="291084"/>
                  </a:lnTo>
                  <a:lnTo>
                    <a:pt x="243713" y="294259"/>
                  </a:lnTo>
                  <a:lnTo>
                    <a:pt x="243586" y="294259"/>
                  </a:lnTo>
                  <a:lnTo>
                    <a:pt x="114554" y="294259"/>
                  </a:lnTo>
                  <a:cubicBezTo>
                    <a:pt x="114427" y="294259"/>
                    <a:pt x="114427" y="294259"/>
                    <a:pt x="114300" y="294259"/>
                  </a:cubicBezTo>
                  <a:lnTo>
                    <a:pt x="114046" y="291084"/>
                  </a:lnTo>
                  <a:lnTo>
                    <a:pt x="114427" y="294259"/>
                  </a:lnTo>
                  <a:moveTo>
                    <a:pt x="113792" y="287909"/>
                  </a:moveTo>
                  <a:lnTo>
                    <a:pt x="114935" y="291084"/>
                  </a:lnTo>
                  <a:lnTo>
                    <a:pt x="114935" y="287909"/>
                  </a:lnTo>
                  <a:lnTo>
                    <a:pt x="243967" y="287909"/>
                  </a:lnTo>
                  <a:cubicBezTo>
                    <a:pt x="248031" y="287909"/>
                    <a:pt x="251333" y="291338"/>
                    <a:pt x="251333" y="295529"/>
                  </a:cubicBezTo>
                  <a:lnTo>
                    <a:pt x="247904" y="302895"/>
                  </a:lnTo>
                  <a:lnTo>
                    <a:pt x="243840" y="299720"/>
                  </a:lnTo>
                  <a:lnTo>
                    <a:pt x="243840" y="302895"/>
                  </a:lnTo>
                  <a:lnTo>
                    <a:pt x="114681" y="302895"/>
                  </a:lnTo>
                  <a:lnTo>
                    <a:pt x="114681" y="299720"/>
                  </a:lnTo>
                  <a:lnTo>
                    <a:pt x="114935" y="302895"/>
                  </a:lnTo>
                  <a:lnTo>
                    <a:pt x="114935" y="302895"/>
                  </a:lnTo>
                  <a:lnTo>
                    <a:pt x="107188" y="300228"/>
                  </a:lnTo>
                  <a:lnTo>
                    <a:pt x="109982" y="295783"/>
                  </a:lnTo>
                  <a:lnTo>
                    <a:pt x="106807" y="296164"/>
                  </a:lnTo>
                  <a:lnTo>
                    <a:pt x="109474" y="288417"/>
                  </a:lnTo>
                  <a:close/>
                </a:path>
              </a:pathLst>
            </a:custGeom>
            <a:solidFill>
              <a:srgbClr val="194B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79" name="Google Shape;379;p21"/>
          <p:cNvSpPr/>
          <p:nvPr/>
        </p:nvSpPr>
        <p:spPr>
          <a:xfrm>
            <a:off x="299085" y="6002493"/>
            <a:ext cx="1457782" cy="1278750"/>
          </a:xfrm>
          <a:custGeom>
            <a:rect b="b" l="l" r="r" t="t"/>
            <a:pathLst>
              <a:path extrusionOk="0" h="1278750" w="1457782">
                <a:moveTo>
                  <a:pt x="0" y="0"/>
                </a:moveTo>
                <a:lnTo>
                  <a:pt x="1457782" y="0"/>
                </a:lnTo>
                <a:lnTo>
                  <a:pt x="1457782" y="1278750"/>
                </a:lnTo>
                <a:lnTo>
                  <a:pt x="0" y="12787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80" name="Google Shape;380;p21"/>
          <p:cNvSpPr/>
          <p:nvPr/>
        </p:nvSpPr>
        <p:spPr>
          <a:xfrm>
            <a:off x="1272866" y="2718521"/>
            <a:ext cx="704088" cy="2078536"/>
          </a:xfrm>
          <a:custGeom>
            <a:rect b="b" l="l" r="r" t="t"/>
            <a:pathLst>
              <a:path extrusionOk="0" h="2078536" w="704088">
                <a:moveTo>
                  <a:pt x="0" y="0"/>
                </a:moveTo>
                <a:lnTo>
                  <a:pt x="704088" y="0"/>
                </a:lnTo>
                <a:lnTo>
                  <a:pt x="704088" y="2078536"/>
                </a:lnTo>
                <a:lnTo>
                  <a:pt x="0" y="20785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381" name="Google Shape;381;p21"/>
          <p:cNvGrpSpPr/>
          <p:nvPr/>
        </p:nvGrpSpPr>
        <p:grpSpPr>
          <a:xfrm>
            <a:off x="5584888" y="2786993"/>
            <a:ext cx="577088" cy="577090"/>
            <a:chOff x="63500" y="63500"/>
            <a:chExt cx="577088" cy="577088"/>
          </a:xfrm>
        </p:grpSpPr>
        <p:sp>
          <p:nvSpPr>
            <p:cNvPr id="382" name="Google Shape;382;p21"/>
            <p:cNvSpPr/>
            <p:nvPr/>
          </p:nvSpPr>
          <p:spPr>
            <a:xfrm>
              <a:off x="69850" y="69850"/>
              <a:ext cx="564388" cy="564388"/>
            </a:xfrm>
            <a:custGeom>
              <a:rect b="b" l="l" r="r" t="t"/>
              <a:pathLst>
                <a:path extrusionOk="0" h="564388" w="564388">
                  <a:moveTo>
                    <a:pt x="282194" y="564388"/>
                  </a:moveTo>
                  <a:cubicBezTo>
                    <a:pt x="438023" y="564388"/>
                    <a:pt x="564388" y="438023"/>
                    <a:pt x="564388" y="282194"/>
                  </a:cubicBezTo>
                  <a:cubicBezTo>
                    <a:pt x="564388" y="126365"/>
                    <a:pt x="438023" y="0"/>
                    <a:pt x="282194" y="0"/>
                  </a:cubicBezTo>
                  <a:cubicBezTo>
                    <a:pt x="126365" y="0"/>
                    <a:pt x="0" y="126365"/>
                    <a:pt x="0" y="282194"/>
                  </a:cubicBezTo>
                  <a:cubicBezTo>
                    <a:pt x="0" y="438023"/>
                    <a:pt x="126365" y="564388"/>
                    <a:pt x="282194" y="56438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21"/>
            <p:cNvSpPr/>
            <p:nvPr/>
          </p:nvSpPr>
          <p:spPr>
            <a:xfrm>
              <a:off x="63500" y="63500"/>
              <a:ext cx="577088" cy="577088"/>
            </a:xfrm>
            <a:custGeom>
              <a:rect b="b" l="l" r="r" t="t"/>
              <a:pathLst>
                <a:path extrusionOk="0" h="577088" w="577088">
                  <a:moveTo>
                    <a:pt x="288544" y="564388"/>
                  </a:moveTo>
                  <a:cubicBezTo>
                    <a:pt x="440944" y="564388"/>
                    <a:pt x="564388" y="440944"/>
                    <a:pt x="564388" y="288544"/>
                  </a:cubicBezTo>
                  <a:lnTo>
                    <a:pt x="570738" y="288544"/>
                  </a:lnTo>
                  <a:lnTo>
                    <a:pt x="564388" y="288544"/>
                  </a:lnTo>
                  <a:cubicBezTo>
                    <a:pt x="564388" y="136144"/>
                    <a:pt x="440944" y="12700"/>
                    <a:pt x="288544" y="12700"/>
                  </a:cubicBezTo>
                  <a:cubicBezTo>
                    <a:pt x="136144" y="12700"/>
                    <a:pt x="12700" y="136144"/>
                    <a:pt x="12700" y="288544"/>
                  </a:cubicBezTo>
                  <a:lnTo>
                    <a:pt x="6350" y="288544"/>
                  </a:lnTo>
                  <a:lnTo>
                    <a:pt x="12700" y="288544"/>
                  </a:lnTo>
                  <a:cubicBezTo>
                    <a:pt x="12700" y="440944"/>
                    <a:pt x="136271" y="564388"/>
                    <a:pt x="288544" y="564388"/>
                  </a:cubicBezTo>
                  <a:lnTo>
                    <a:pt x="288544" y="570738"/>
                  </a:lnTo>
                  <a:lnTo>
                    <a:pt x="288544" y="564388"/>
                  </a:lnTo>
                  <a:moveTo>
                    <a:pt x="288544" y="577088"/>
                  </a:moveTo>
                  <a:cubicBezTo>
                    <a:pt x="129159" y="577088"/>
                    <a:pt x="0" y="447929"/>
                    <a:pt x="0" y="288544"/>
                  </a:cubicBezTo>
                  <a:cubicBezTo>
                    <a:pt x="0" y="129159"/>
                    <a:pt x="129159" y="0"/>
                    <a:pt x="288544" y="0"/>
                  </a:cubicBezTo>
                  <a:cubicBezTo>
                    <a:pt x="447929" y="0"/>
                    <a:pt x="577088" y="129159"/>
                    <a:pt x="577088" y="288544"/>
                  </a:cubicBezTo>
                  <a:cubicBezTo>
                    <a:pt x="577088" y="447929"/>
                    <a:pt x="447929" y="577088"/>
                    <a:pt x="288544" y="577088"/>
                  </a:cubicBezTo>
                  <a:close/>
                </a:path>
              </a:pathLst>
            </a:custGeom>
            <a:solidFill>
              <a:srgbClr val="194B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21"/>
            <p:cNvSpPr/>
            <p:nvPr/>
          </p:nvSpPr>
          <p:spPr>
            <a:xfrm>
              <a:off x="162560" y="153797"/>
              <a:ext cx="394081" cy="386207"/>
            </a:xfrm>
            <a:custGeom>
              <a:rect b="b" l="l" r="r" t="t"/>
              <a:pathLst>
                <a:path extrusionOk="0" h="386207" w="394081">
                  <a:moveTo>
                    <a:pt x="196977" y="19050"/>
                  </a:moveTo>
                  <a:cubicBezTo>
                    <a:pt x="286639" y="19050"/>
                    <a:pt x="362077" y="88519"/>
                    <a:pt x="368300" y="177927"/>
                  </a:cubicBezTo>
                  <a:cubicBezTo>
                    <a:pt x="371221" y="219583"/>
                    <a:pt x="358267" y="260604"/>
                    <a:pt x="332105" y="294259"/>
                  </a:cubicBezTo>
                  <a:cubicBezTo>
                    <a:pt x="305816" y="327406"/>
                    <a:pt x="268605" y="350012"/>
                    <a:pt x="227203" y="357124"/>
                  </a:cubicBezTo>
                  <a:lnTo>
                    <a:pt x="196723" y="359918"/>
                  </a:lnTo>
                  <a:cubicBezTo>
                    <a:pt x="175768" y="359918"/>
                    <a:pt x="155194" y="356108"/>
                    <a:pt x="135636" y="348615"/>
                  </a:cubicBezTo>
                  <a:lnTo>
                    <a:pt x="131318" y="347218"/>
                  </a:lnTo>
                  <a:lnTo>
                    <a:pt x="121793" y="348107"/>
                  </a:lnTo>
                  <a:cubicBezTo>
                    <a:pt x="105029" y="358521"/>
                    <a:pt x="86487" y="363728"/>
                    <a:pt x="69723" y="365633"/>
                  </a:cubicBezTo>
                  <a:lnTo>
                    <a:pt x="87376" y="340614"/>
                  </a:lnTo>
                  <a:cubicBezTo>
                    <a:pt x="92202" y="333121"/>
                    <a:pt x="90297" y="323088"/>
                    <a:pt x="83566" y="316992"/>
                  </a:cubicBezTo>
                  <a:cubicBezTo>
                    <a:pt x="49657" y="287147"/>
                    <a:pt x="29210" y="246126"/>
                    <a:pt x="26289" y="201168"/>
                  </a:cubicBezTo>
                  <a:cubicBezTo>
                    <a:pt x="20574" y="114681"/>
                    <a:pt x="83058" y="36576"/>
                    <a:pt x="168402" y="21463"/>
                  </a:cubicBezTo>
                  <a:lnTo>
                    <a:pt x="196977" y="19050"/>
                  </a:lnTo>
                  <a:moveTo>
                    <a:pt x="196977" y="127"/>
                  </a:moveTo>
                  <a:lnTo>
                    <a:pt x="164592" y="2921"/>
                  </a:lnTo>
                  <a:cubicBezTo>
                    <a:pt x="69215" y="19050"/>
                    <a:pt x="0" y="105537"/>
                    <a:pt x="6731" y="201930"/>
                  </a:cubicBezTo>
                  <a:cubicBezTo>
                    <a:pt x="10033" y="254000"/>
                    <a:pt x="34417" y="299339"/>
                    <a:pt x="70612" y="330962"/>
                  </a:cubicBezTo>
                  <a:cubicBezTo>
                    <a:pt x="61087" y="347091"/>
                    <a:pt x="53975" y="356489"/>
                    <a:pt x="39116" y="369697"/>
                  </a:cubicBezTo>
                  <a:lnTo>
                    <a:pt x="36703" y="386207"/>
                  </a:lnTo>
                  <a:lnTo>
                    <a:pt x="48133" y="386207"/>
                  </a:lnTo>
                  <a:cubicBezTo>
                    <a:pt x="72898" y="386207"/>
                    <a:pt x="105918" y="380111"/>
                    <a:pt x="128778" y="366395"/>
                  </a:cubicBezTo>
                  <a:cubicBezTo>
                    <a:pt x="150241" y="374396"/>
                    <a:pt x="173101" y="379222"/>
                    <a:pt x="196977" y="379222"/>
                  </a:cubicBezTo>
                  <a:lnTo>
                    <a:pt x="230886" y="376428"/>
                  </a:lnTo>
                  <a:cubicBezTo>
                    <a:pt x="325755" y="358521"/>
                    <a:pt x="394081" y="271907"/>
                    <a:pt x="387350" y="176403"/>
                  </a:cubicBezTo>
                  <a:cubicBezTo>
                    <a:pt x="380238" y="75184"/>
                    <a:pt x="295783" y="0"/>
                    <a:pt x="196977" y="0"/>
                  </a:cubicBezTo>
                </a:path>
              </a:pathLst>
            </a:custGeom>
            <a:solidFill>
              <a:srgbClr val="194B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21"/>
            <p:cNvSpPr/>
            <p:nvPr/>
          </p:nvSpPr>
          <p:spPr>
            <a:xfrm>
              <a:off x="273685" y="283083"/>
              <a:ext cx="171704" cy="18796"/>
            </a:xfrm>
            <a:custGeom>
              <a:rect b="b" l="l" r="r" t="t"/>
              <a:pathLst>
                <a:path extrusionOk="0" h="18796" w="171704">
                  <a:moveTo>
                    <a:pt x="162179" y="18796"/>
                  </a:moveTo>
                  <a:lnTo>
                    <a:pt x="9525" y="18796"/>
                  </a:lnTo>
                  <a:cubicBezTo>
                    <a:pt x="4318" y="18796"/>
                    <a:pt x="0" y="14605"/>
                    <a:pt x="0" y="9398"/>
                  </a:cubicBezTo>
                  <a:lnTo>
                    <a:pt x="4318" y="0"/>
                  </a:lnTo>
                  <a:lnTo>
                    <a:pt x="162179" y="0"/>
                  </a:lnTo>
                  <a:cubicBezTo>
                    <a:pt x="167386" y="0"/>
                    <a:pt x="171704" y="4318"/>
                    <a:pt x="171704" y="9398"/>
                  </a:cubicBezTo>
                  <a:lnTo>
                    <a:pt x="167386" y="18796"/>
                  </a:lnTo>
                </a:path>
              </a:pathLst>
            </a:custGeom>
            <a:solidFill>
              <a:srgbClr val="194B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21"/>
            <p:cNvSpPr/>
            <p:nvPr/>
          </p:nvSpPr>
          <p:spPr>
            <a:xfrm>
              <a:off x="273685" y="339852"/>
              <a:ext cx="171704" cy="18796"/>
            </a:xfrm>
            <a:custGeom>
              <a:rect b="b" l="l" r="r" t="t"/>
              <a:pathLst>
                <a:path extrusionOk="0" h="18796" w="171704">
                  <a:moveTo>
                    <a:pt x="162179" y="18796"/>
                  </a:moveTo>
                  <a:lnTo>
                    <a:pt x="9525" y="18796"/>
                  </a:lnTo>
                  <a:cubicBezTo>
                    <a:pt x="4318" y="18796"/>
                    <a:pt x="0" y="14605"/>
                    <a:pt x="0" y="9398"/>
                  </a:cubicBezTo>
                  <a:lnTo>
                    <a:pt x="4318" y="0"/>
                  </a:lnTo>
                  <a:lnTo>
                    <a:pt x="162179" y="0"/>
                  </a:lnTo>
                  <a:cubicBezTo>
                    <a:pt x="167386" y="0"/>
                    <a:pt x="171704" y="4191"/>
                    <a:pt x="171704" y="9398"/>
                  </a:cubicBezTo>
                  <a:lnTo>
                    <a:pt x="167386" y="18796"/>
                  </a:lnTo>
                </a:path>
              </a:pathLst>
            </a:custGeom>
            <a:solidFill>
              <a:srgbClr val="194B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21"/>
            <p:cNvSpPr/>
            <p:nvPr/>
          </p:nvSpPr>
          <p:spPr>
            <a:xfrm>
              <a:off x="273685" y="391795"/>
              <a:ext cx="95377" cy="18796"/>
            </a:xfrm>
            <a:custGeom>
              <a:rect b="b" l="l" r="r" t="t"/>
              <a:pathLst>
                <a:path extrusionOk="0" h="18796" w="95377">
                  <a:moveTo>
                    <a:pt x="85852" y="18796"/>
                  </a:moveTo>
                  <a:lnTo>
                    <a:pt x="9525" y="18796"/>
                  </a:lnTo>
                  <a:cubicBezTo>
                    <a:pt x="4318" y="18796"/>
                    <a:pt x="0" y="14605"/>
                    <a:pt x="0" y="9398"/>
                  </a:cubicBezTo>
                  <a:lnTo>
                    <a:pt x="4318" y="0"/>
                  </a:lnTo>
                  <a:lnTo>
                    <a:pt x="85852" y="0"/>
                  </a:lnTo>
                  <a:cubicBezTo>
                    <a:pt x="91059" y="0"/>
                    <a:pt x="95377" y="4318"/>
                    <a:pt x="95377" y="9398"/>
                  </a:cubicBezTo>
                  <a:lnTo>
                    <a:pt x="91059" y="18796"/>
                  </a:lnTo>
                </a:path>
              </a:pathLst>
            </a:custGeom>
            <a:solidFill>
              <a:srgbClr val="194B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88" name="Google Shape;388;p21"/>
          <p:cNvGrpSpPr/>
          <p:nvPr/>
        </p:nvGrpSpPr>
        <p:grpSpPr>
          <a:xfrm>
            <a:off x="5584888" y="3501787"/>
            <a:ext cx="577088" cy="577090"/>
            <a:chOff x="63500" y="63500"/>
            <a:chExt cx="577088" cy="577088"/>
          </a:xfrm>
        </p:grpSpPr>
        <p:sp>
          <p:nvSpPr>
            <p:cNvPr id="389" name="Google Shape;389;p21"/>
            <p:cNvSpPr/>
            <p:nvPr/>
          </p:nvSpPr>
          <p:spPr>
            <a:xfrm>
              <a:off x="69850" y="69850"/>
              <a:ext cx="564388" cy="564388"/>
            </a:xfrm>
            <a:custGeom>
              <a:rect b="b" l="l" r="r" t="t"/>
              <a:pathLst>
                <a:path extrusionOk="0" h="564388" w="564388">
                  <a:moveTo>
                    <a:pt x="282194" y="564388"/>
                  </a:moveTo>
                  <a:cubicBezTo>
                    <a:pt x="438023" y="564388"/>
                    <a:pt x="564388" y="438023"/>
                    <a:pt x="564388" y="282194"/>
                  </a:cubicBezTo>
                  <a:cubicBezTo>
                    <a:pt x="564388" y="126365"/>
                    <a:pt x="438023" y="0"/>
                    <a:pt x="282194" y="0"/>
                  </a:cubicBezTo>
                  <a:cubicBezTo>
                    <a:pt x="126365" y="0"/>
                    <a:pt x="0" y="126365"/>
                    <a:pt x="0" y="282194"/>
                  </a:cubicBezTo>
                  <a:cubicBezTo>
                    <a:pt x="0" y="438023"/>
                    <a:pt x="126365" y="564388"/>
                    <a:pt x="282194" y="56438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21"/>
            <p:cNvSpPr/>
            <p:nvPr/>
          </p:nvSpPr>
          <p:spPr>
            <a:xfrm>
              <a:off x="63500" y="63500"/>
              <a:ext cx="577088" cy="577088"/>
            </a:xfrm>
            <a:custGeom>
              <a:rect b="b" l="l" r="r" t="t"/>
              <a:pathLst>
                <a:path extrusionOk="0" h="577088" w="577088">
                  <a:moveTo>
                    <a:pt x="288544" y="564388"/>
                  </a:moveTo>
                  <a:cubicBezTo>
                    <a:pt x="440944" y="564388"/>
                    <a:pt x="564388" y="440944"/>
                    <a:pt x="564388" y="288544"/>
                  </a:cubicBezTo>
                  <a:lnTo>
                    <a:pt x="570738" y="288544"/>
                  </a:lnTo>
                  <a:lnTo>
                    <a:pt x="564388" y="288544"/>
                  </a:lnTo>
                  <a:cubicBezTo>
                    <a:pt x="564388" y="136144"/>
                    <a:pt x="440944" y="12700"/>
                    <a:pt x="288544" y="12700"/>
                  </a:cubicBezTo>
                  <a:cubicBezTo>
                    <a:pt x="136144" y="12700"/>
                    <a:pt x="12700" y="136144"/>
                    <a:pt x="12700" y="288544"/>
                  </a:cubicBezTo>
                  <a:lnTo>
                    <a:pt x="6350" y="288544"/>
                  </a:lnTo>
                  <a:lnTo>
                    <a:pt x="12700" y="288544"/>
                  </a:lnTo>
                  <a:cubicBezTo>
                    <a:pt x="12700" y="440944"/>
                    <a:pt x="136271" y="564388"/>
                    <a:pt x="288544" y="564388"/>
                  </a:cubicBezTo>
                  <a:lnTo>
                    <a:pt x="288544" y="570738"/>
                  </a:lnTo>
                  <a:lnTo>
                    <a:pt x="288544" y="564388"/>
                  </a:lnTo>
                  <a:moveTo>
                    <a:pt x="288544" y="577088"/>
                  </a:moveTo>
                  <a:cubicBezTo>
                    <a:pt x="129159" y="577088"/>
                    <a:pt x="0" y="447929"/>
                    <a:pt x="0" y="288544"/>
                  </a:cubicBezTo>
                  <a:cubicBezTo>
                    <a:pt x="0" y="129159"/>
                    <a:pt x="129159" y="0"/>
                    <a:pt x="288544" y="0"/>
                  </a:cubicBezTo>
                  <a:cubicBezTo>
                    <a:pt x="447929" y="0"/>
                    <a:pt x="577088" y="129159"/>
                    <a:pt x="577088" y="288544"/>
                  </a:cubicBezTo>
                  <a:cubicBezTo>
                    <a:pt x="577088" y="447929"/>
                    <a:pt x="447929" y="577088"/>
                    <a:pt x="288544" y="577088"/>
                  </a:cubicBezTo>
                  <a:close/>
                </a:path>
              </a:pathLst>
            </a:custGeom>
            <a:solidFill>
              <a:srgbClr val="194B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21"/>
            <p:cNvSpPr/>
            <p:nvPr/>
          </p:nvSpPr>
          <p:spPr>
            <a:xfrm>
              <a:off x="160401" y="156210"/>
              <a:ext cx="383286" cy="390652"/>
            </a:xfrm>
            <a:custGeom>
              <a:rect b="b" l="l" r="r" t="t"/>
              <a:pathLst>
                <a:path extrusionOk="0" h="390652" w="383286">
                  <a:moveTo>
                    <a:pt x="191643" y="0"/>
                  </a:moveTo>
                  <a:cubicBezTo>
                    <a:pt x="85979" y="0"/>
                    <a:pt x="0" y="87630"/>
                    <a:pt x="0" y="195326"/>
                  </a:cubicBezTo>
                  <a:cubicBezTo>
                    <a:pt x="0" y="303022"/>
                    <a:pt x="85979" y="390652"/>
                    <a:pt x="191643" y="390652"/>
                  </a:cubicBezTo>
                  <a:cubicBezTo>
                    <a:pt x="297307" y="390652"/>
                    <a:pt x="383286" y="303022"/>
                    <a:pt x="383286" y="195326"/>
                  </a:cubicBezTo>
                  <a:cubicBezTo>
                    <a:pt x="383286" y="87630"/>
                    <a:pt x="297307" y="0"/>
                    <a:pt x="191643" y="0"/>
                  </a:cubicBezTo>
                  <a:moveTo>
                    <a:pt x="191643" y="376047"/>
                  </a:moveTo>
                  <a:cubicBezTo>
                    <a:pt x="93853" y="376047"/>
                    <a:pt x="14351" y="295021"/>
                    <a:pt x="14351" y="195326"/>
                  </a:cubicBezTo>
                  <a:cubicBezTo>
                    <a:pt x="14351" y="95631"/>
                    <a:pt x="93853" y="14605"/>
                    <a:pt x="191643" y="14605"/>
                  </a:cubicBezTo>
                  <a:cubicBezTo>
                    <a:pt x="289433" y="14605"/>
                    <a:pt x="368935" y="95631"/>
                    <a:pt x="368935" y="195326"/>
                  </a:cubicBezTo>
                  <a:cubicBezTo>
                    <a:pt x="368935" y="295021"/>
                    <a:pt x="289433" y="376047"/>
                    <a:pt x="191643" y="376047"/>
                  </a:cubicBezTo>
                </a:path>
              </a:pathLst>
            </a:custGeom>
            <a:solidFill>
              <a:srgbClr val="194B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21"/>
            <p:cNvSpPr/>
            <p:nvPr/>
          </p:nvSpPr>
          <p:spPr>
            <a:xfrm>
              <a:off x="157226" y="153035"/>
              <a:ext cx="389636" cy="397002"/>
            </a:xfrm>
            <a:custGeom>
              <a:rect b="b" l="l" r="r" t="t"/>
              <a:pathLst>
                <a:path extrusionOk="0" h="397002" w="389636">
                  <a:moveTo>
                    <a:pt x="194818" y="6350"/>
                  </a:moveTo>
                  <a:cubicBezTo>
                    <a:pt x="90932" y="6350"/>
                    <a:pt x="6350" y="92456"/>
                    <a:pt x="6350" y="198501"/>
                  </a:cubicBezTo>
                  <a:lnTo>
                    <a:pt x="3175" y="198501"/>
                  </a:lnTo>
                  <a:lnTo>
                    <a:pt x="6350" y="198501"/>
                  </a:lnTo>
                  <a:cubicBezTo>
                    <a:pt x="6350" y="304546"/>
                    <a:pt x="90932" y="390652"/>
                    <a:pt x="194818" y="390652"/>
                  </a:cubicBezTo>
                  <a:lnTo>
                    <a:pt x="194818" y="393827"/>
                  </a:lnTo>
                  <a:lnTo>
                    <a:pt x="194818" y="390652"/>
                  </a:lnTo>
                  <a:cubicBezTo>
                    <a:pt x="298704" y="390652"/>
                    <a:pt x="383286" y="304546"/>
                    <a:pt x="383286" y="198501"/>
                  </a:cubicBezTo>
                  <a:lnTo>
                    <a:pt x="386461" y="198501"/>
                  </a:lnTo>
                  <a:lnTo>
                    <a:pt x="383286" y="198501"/>
                  </a:lnTo>
                  <a:cubicBezTo>
                    <a:pt x="383286" y="92456"/>
                    <a:pt x="298704" y="6350"/>
                    <a:pt x="194818" y="6350"/>
                  </a:cubicBezTo>
                  <a:moveTo>
                    <a:pt x="194818" y="0"/>
                  </a:moveTo>
                  <a:cubicBezTo>
                    <a:pt x="302260" y="0"/>
                    <a:pt x="389636" y="89154"/>
                    <a:pt x="389636" y="198501"/>
                  </a:cubicBezTo>
                  <a:cubicBezTo>
                    <a:pt x="389636" y="307848"/>
                    <a:pt x="302260" y="397002"/>
                    <a:pt x="194818" y="397002"/>
                  </a:cubicBezTo>
                  <a:cubicBezTo>
                    <a:pt x="87376" y="397002"/>
                    <a:pt x="0" y="307848"/>
                    <a:pt x="0" y="198501"/>
                  </a:cubicBezTo>
                  <a:cubicBezTo>
                    <a:pt x="0" y="89154"/>
                    <a:pt x="87376" y="0"/>
                    <a:pt x="194818" y="0"/>
                  </a:cubicBezTo>
                  <a:close/>
                  <a:moveTo>
                    <a:pt x="194818" y="382397"/>
                  </a:moveTo>
                  <a:cubicBezTo>
                    <a:pt x="95250" y="382397"/>
                    <a:pt x="14351" y="299847"/>
                    <a:pt x="14351" y="198501"/>
                  </a:cubicBezTo>
                  <a:lnTo>
                    <a:pt x="17526" y="198501"/>
                  </a:lnTo>
                  <a:lnTo>
                    <a:pt x="14351" y="198501"/>
                  </a:lnTo>
                  <a:cubicBezTo>
                    <a:pt x="14351" y="97155"/>
                    <a:pt x="95250" y="14605"/>
                    <a:pt x="194818" y="14605"/>
                  </a:cubicBezTo>
                  <a:lnTo>
                    <a:pt x="194818" y="17780"/>
                  </a:lnTo>
                  <a:lnTo>
                    <a:pt x="194818" y="14605"/>
                  </a:lnTo>
                  <a:cubicBezTo>
                    <a:pt x="294386" y="14605"/>
                    <a:pt x="375285" y="97155"/>
                    <a:pt x="375285" y="198501"/>
                  </a:cubicBezTo>
                  <a:lnTo>
                    <a:pt x="372110" y="198501"/>
                  </a:lnTo>
                  <a:lnTo>
                    <a:pt x="375285" y="198501"/>
                  </a:lnTo>
                  <a:cubicBezTo>
                    <a:pt x="375285" y="299847"/>
                    <a:pt x="294386" y="382397"/>
                    <a:pt x="194818" y="382397"/>
                  </a:cubicBezTo>
                  <a:moveTo>
                    <a:pt x="194818" y="376047"/>
                  </a:moveTo>
                  <a:cubicBezTo>
                    <a:pt x="290703" y="376047"/>
                    <a:pt x="368935" y="296418"/>
                    <a:pt x="368935" y="198501"/>
                  </a:cubicBezTo>
                  <a:cubicBezTo>
                    <a:pt x="368935" y="100584"/>
                    <a:pt x="290703" y="20955"/>
                    <a:pt x="194818" y="20955"/>
                  </a:cubicBezTo>
                  <a:cubicBezTo>
                    <a:pt x="98933" y="20955"/>
                    <a:pt x="20701" y="100584"/>
                    <a:pt x="20701" y="198501"/>
                  </a:cubicBezTo>
                  <a:cubicBezTo>
                    <a:pt x="20701" y="296418"/>
                    <a:pt x="98806" y="376047"/>
                    <a:pt x="194818" y="376047"/>
                  </a:cubicBezTo>
                  <a:close/>
                </a:path>
              </a:pathLst>
            </a:custGeom>
            <a:solidFill>
              <a:srgbClr val="194B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21"/>
            <p:cNvSpPr/>
            <p:nvPr/>
          </p:nvSpPr>
          <p:spPr>
            <a:xfrm>
              <a:off x="344932" y="248920"/>
              <a:ext cx="64008" cy="172720"/>
            </a:xfrm>
            <a:custGeom>
              <a:rect b="b" l="l" r="r" t="t"/>
              <a:pathLst>
                <a:path extrusionOk="0" h="172720" w="64008">
                  <a:moveTo>
                    <a:pt x="60706" y="159258"/>
                  </a:moveTo>
                  <a:lnTo>
                    <a:pt x="14351" y="132461"/>
                  </a:lnTo>
                  <a:lnTo>
                    <a:pt x="14351" y="7366"/>
                  </a:lnTo>
                  <a:cubicBezTo>
                    <a:pt x="14351" y="3302"/>
                    <a:pt x="11176" y="0"/>
                    <a:pt x="7239" y="0"/>
                  </a:cubicBezTo>
                  <a:lnTo>
                    <a:pt x="0" y="3302"/>
                  </a:lnTo>
                  <a:lnTo>
                    <a:pt x="0" y="136652"/>
                  </a:lnTo>
                  <a:cubicBezTo>
                    <a:pt x="0" y="136779"/>
                    <a:pt x="0" y="136779"/>
                    <a:pt x="0" y="136906"/>
                  </a:cubicBezTo>
                  <a:lnTo>
                    <a:pt x="0" y="137541"/>
                  </a:lnTo>
                  <a:lnTo>
                    <a:pt x="127" y="138176"/>
                  </a:lnTo>
                  <a:lnTo>
                    <a:pt x="254" y="138811"/>
                  </a:lnTo>
                  <a:lnTo>
                    <a:pt x="508" y="139446"/>
                  </a:lnTo>
                  <a:lnTo>
                    <a:pt x="889" y="140081"/>
                  </a:lnTo>
                  <a:lnTo>
                    <a:pt x="1143" y="140589"/>
                  </a:lnTo>
                  <a:lnTo>
                    <a:pt x="1651" y="141224"/>
                  </a:lnTo>
                  <a:lnTo>
                    <a:pt x="2032" y="141732"/>
                  </a:lnTo>
                  <a:lnTo>
                    <a:pt x="2540" y="142240"/>
                  </a:lnTo>
                  <a:lnTo>
                    <a:pt x="3048" y="142748"/>
                  </a:lnTo>
                  <a:lnTo>
                    <a:pt x="3429" y="143002"/>
                  </a:lnTo>
                  <a:lnTo>
                    <a:pt x="53467" y="171831"/>
                  </a:lnTo>
                  <a:cubicBezTo>
                    <a:pt x="54610" y="172466"/>
                    <a:pt x="55753" y="172720"/>
                    <a:pt x="57023" y="172720"/>
                  </a:cubicBezTo>
                  <a:lnTo>
                    <a:pt x="61976" y="171450"/>
                  </a:lnTo>
                  <a:lnTo>
                    <a:pt x="64008" y="161036"/>
                  </a:lnTo>
                </a:path>
              </a:pathLst>
            </a:custGeom>
            <a:solidFill>
              <a:srgbClr val="194B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21"/>
            <p:cNvSpPr/>
            <p:nvPr/>
          </p:nvSpPr>
          <p:spPr>
            <a:xfrm>
              <a:off x="341249" y="245745"/>
              <a:ext cx="72136" cy="178943"/>
            </a:xfrm>
            <a:custGeom>
              <a:rect b="b" l="l" r="r" t="t"/>
              <a:pathLst>
                <a:path extrusionOk="0" h="178943" w="72136">
                  <a:moveTo>
                    <a:pt x="62738" y="165100"/>
                  </a:moveTo>
                  <a:lnTo>
                    <a:pt x="14732" y="137414"/>
                  </a:lnTo>
                  <a:lnTo>
                    <a:pt x="14732" y="10414"/>
                  </a:lnTo>
                  <a:lnTo>
                    <a:pt x="17907" y="10414"/>
                  </a:lnTo>
                  <a:lnTo>
                    <a:pt x="14732" y="10414"/>
                  </a:lnTo>
                  <a:lnTo>
                    <a:pt x="12827" y="6223"/>
                  </a:lnTo>
                  <a:lnTo>
                    <a:pt x="10668" y="3048"/>
                  </a:lnTo>
                  <a:lnTo>
                    <a:pt x="10668" y="6223"/>
                  </a:lnTo>
                  <a:lnTo>
                    <a:pt x="6604" y="8001"/>
                  </a:lnTo>
                  <a:lnTo>
                    <a:pt x="3429" y="10287"/>
                  </a:lnTo>
                  <a:lnTo>
                    <a:pt x="6604" y="10287"/>
                  </a:lnTo>
                  <a:lnTo>
                    <a:pt x="6604" y="139954"/>
                  </a:lnTo>
                  <a:lnTo>
                    <a:pt x="3429" y="139954"/>
                  </a:lnTo>
                  <a:lnTo>
                    <a:pt x="6604" y="139954"/>
                  </a:lnTo>
                  <a:lnTo>
                    <a:pt x="6604" y="139827"/>
                  </a:lnTo>
                  <a:lnTo>
                    <a:pt x="6604" y="139827"/>
                  </a:lnTo>
                  <a:lnTo>
                    <a:pt x="6604" y="139954"/>
                  </a:lnTo>
                  <a:lnTo>
                    <a:pt x="3429" y="140081"/>
                  </a:lnTo>
                  <a:lnTo>
                    <a:pt x="6604" y="139954"/>
                  </a:lnTo>
                  <a:lnTo>
                    <a:pt x="6604" y="140208"/>
                  </a:lnTo>
                  <a:lnTo>
                    <a:pt x="6604" y="140589"/>
                  </a:lnTo>
                  <a:lnTo>
                    <a:pt x="3429" y="140970"/>
                  </a:lnTo>
                  <a:lnTo>
                    <a:pt x="6604" y="140335"/>
                  </a:lnTo>
                  <a:lnTo>
                    <a:pt x="6604" y="140589"/>
                  </a:lnTo>
                  <a:lnTo>
                    <a:pt x="6604" y="140843"/>
                  </a:lnTo>
                  <a:lnTo>
                    <a:pt x="6604" y="140843"/>
                  </a:lnTo>
                  <a:lnTo>
                    <a:pt x="3429" y="141478"/>
                  </a:lnTo>
                  <a:lnTo>
                    <a:pt x="6477" y="140716"/>
                  </a:lnTo>
                  <a:lnTo>
                    <a:pt x="6477" y="140970"/>
                  </a:lnTo>
                  <a:lnTo>
                    <a:pt x="6604" y="141097"/>
                  </a:lnTo>
                  <a:lnTo>
                    <a:pt x="6604" y="141097"/>
                  </a:lnTo>
                  <a:lnTo>
                    <a:pt x="6604" y="141224"/>
                  </a:lnTo>
                  <a:lnTo>
                    <a:pt x="6604" y="141351"/>
                  </a:lnTo>
                  <a:lnTo>
                    <a:pt x="6604" y="141351"/>
                  </a:lnTo>
                  <a:lnTo>
                    <a:pt x="6604" y="141351"/>
                  </a:lnTo>
                  <a:lnTo>
                    <a:pt x="6604" y="141351"/>
                  </a:lnTo>
                  <a:lnTo>
                    <a:pt x="6604" y="141351"/>
                  </a:lnTo>
                  <a:lnTo>
                    <a:pt x="6604" y="141351"/>
                  </a:lnTo>
                  <a:lnTo>
                    <a:pt x="6604" y="141351"/>
                  </a:lnTo>
                  <a:lnTo>
                    <a:pt x="6604" y="141478"/>
                  </a:lnTo>
                  <a:lnTo>
                    <a:pt x="6731" y="141732"/>
                  </a:lnTo>
                  <a:lnTo>
                    <a:pt x="4064" y="143383"/>
                  </a:lnTo>
                  <a:lnTo>
                    <a:pt x="6731" y="141732"/>
                  </a:lnTo>
                  <a:lnTo>
                    <a:pt x="6858" y="141986"/>
                  </a:lnTo>
                  <a:lnTo>
                    <a:pt x="6985" y="142113"/>
                  </a:lnTo>
                  <a:lnTo>
                    <a:pt x="6985" y="142113"/>
                  </a:lnTo>
                  <a:lnTo>
                    <a:pt x="6985" y="142113"/>
                  </a:lnTo>
                  <a:lnTo>
                    <a:pt x="6985" y="142113"/>
                  </a:lnTo>
                  <a:lnTo>
                    <a:pt x="6985" y="142113"/>
                  </a:lnTo>
                  <a:lnTo>
                    <a:pt x="7112" y="142240"/>
                  </a:lnTo>
                  <a:lnTo>
                    <a:pt x="7112" y="142240"/>
                  </a:lnTo>
                  <a:lnTo>
                    <a:pt x="7112" y="142240"/>
                  </a:lnTo>
                  <a:lnTo>
                    <a:pt x="7366" y="142494"/>
                  </a:lnTo>
                  <a:lnTo>
                    <a:pt x="7493" y="142621"/>
                  </a:lnTo>
                  <a:lnTo>
                    <a:pt x="7493" y="142621"/>
                  </a:lnTo>
                  <a:lnTo>
                    <a:pt x="7493" y="142621"/>
                  </a:lnTo>
                  <a:lnTo>
                    <a:pt x="7493" y="142621"/>
                  </a:lnTo>
                  <a:lnTo>
                    <a:pt x="7620" y="142748"/>
                  </a:lnTo>
                  <a:lnTo>
                    <a:pt x="7747" y="142875"/>
                  </a:lnTo>
                  <a:lnTo>
                    <a:pt x="7747" y="142875"/>
                  </a:lnTo>
                  <a:lnTo>
                    <a:pt x="5969" y="145542"/>
                  </a:lnTo>
                  <a:lnTo>
                    <a:pt x="7874" y="143002"/>
                  </a:lnTo>
                  <a:lnTo>
                    <a:pt x="8001" y="143129"/>
                  </a:lnTo>
                  <a:lnTo>
                    <a:pt x="8128" y="143129"/>
                  </a:lnTo>
                  <a:lnTo>
                    <a:pt x="8128" y="143129"/>
                  </a:lnTo>
                  <a:lnTo>
                    <a:pt x="8128" y="143129"/>
                  </a:lnTo>
                  <a:lnTo>
                    <a:pt x="8128" y="143129"/>
                  </a:lnTo>
                  <a:lnTo>
                    <a:pt x="8255" y="143129"/>
                  </a:lnTo>
                  <a:lnTo>
                    <a:pt x="8382" y="143256"/>
                  </a:lnTo>
                  <a:lnTo>
                    <a:pt x="8509" y="143383"/>
                  </a:lnTo>
                  <a:lnTo>
                    <a:pt x="8509" y="143383"/>
                  </a:lnTo>
                  <a:lnTo>
                    <a:pt x="8509" y="143383"/>
                  </a:lnTo>
                  <a:lnTo>
                    <a:pt x="8509" y="143383"/>
                  </a:lnTo>
                  <a:lnTo>
                    <a:pt x="8255" y="143256"/>
                  </a:lnTo>
                  <a:lnTo>
                    <a:pt x="8128" y="143256"/>
                  </a:lnTo>
                  <a:lnTo>
                    <a:pt x="58293" y="172212"/>
                  </a:lnTo>
                  <a:cubicBezTo>
                    <a:pt x="58928" y="172593"/>
                    <a:pt x="59563" y="172720"/>
                    <a:pt x="60198" y="172720"/>
                  </a:cubicBezTo>
                  <a:lnTo>
                    <a:pt x="60198" y="175895"/>
                  </a:lnTo>
                  <a:lnTo>
                    <a:pt x="60198" y="172720"/>
                  </a:lnTo>
                  <a:lnTo>
                    <a:pt x="62992" y="171958"/>
                  </a:lnTo>
                  <a:lnTo>
                    <a:pt x="63754" y="170561"/>
                  </a:lnTo>
                  <a:lnTo>
                    <a:pt x="64135" y="165989"/>
                  </a:lnTo>
                  <a:lnTo>
                    <a:pt x="62230" y="164846"/>
                  </a:lnTo>
                  <a:moveTo>
                    <a:pt x="65405" y="159385"/>
                  </a:moveTo>
                  <a:lnTo>
                    <a:pt x="63881" y="162179"/>
                  </a:lnTo>
                  <a:lnTo>
                    <a:pt x="65405" y="159385"/>
                  </a:lnTo>
                  <a:lnTo>
                    <a:pt x="72136" y="168656"/>
                  </a:lnTo>
                  <a:lnTo>
                    <a:pt x="66548" y="172085"/>
                  </a:lnTo>
                  <a:lnTo>
                    <a:pt x="69342" y="173609"/>
                  </a:lnTo>
                  <a:lnTo>
                    <a:pt x="63881" y="178943"/>
                  </a:lnTo>
                  <a:lnTo>
                    <a:pt x="60198" y="178943"/>
                  </a:lnTo>
                  <a:lnTo>
                    <a:pt x="56642" y="178562"/>
                  </a:lnTo>
                  <a:lnTo>
                    <a:pt x="56642" y="174879"/>
                  </a:lnTo>
                  <a:lnTo>
                    <a:pt x="55118" y="177673"/>
                  </a:lnTo>
                  <a:lnTo>
                    <a:pt x="5080" y="148844"/>
                  </a:lnTo>
                  <a:lnTo>
                    <a:pt x="6604" y="146050"/>
                  </a:lnTo>
                  <a:lnTo>
                    <a:pt x="5334" y="148971"/>
                  </a:lnTo>
                  <a:lnTo>
                    <a:pt x="4826" y="148717"/>
                  </a:lnTo>
                  <a:lnTo>
                    <a:pt x="4699" y="148590"/>
                  </a:lnTo>
                  <a:lnTo>
                    <a:pt x="4572" y="148463"/>
                  </a:lnTo>
                  <a:lnTo>
                    <a:pt x="6477" y="145923"/>
                  </a:lnTo>
                  <a:lnTo>
                    <a:pt x="4826" y="148590"/>
                  </a:lnTo>
                  <a:lnTo>
                    <a:pt x="4699" y="148463"/>
                  </a:lnTo>
                  <a:lnTo>
                    <a:pt x="4572" y="148463"/>
                  </a:lnTo>
                  <a:lnTo>
                    <a:pt x="4318" y="148336"/>
                  </a:lnTo>
                  <a:lnTo>
                    <a:pt x="4191" y="148336"/>
                  </a:lnTo>
                  <a:lnTo>
                    <a:pt x="4064" y="148209"/>
                  </a:lnTo>
                  <a:lnTo>
                    <a:pt x="3937" y="148209"/>
                  </a:lnTo>
                  <a:lnTo>
                    <a:pt x="3810" y="148209"/>
                  </a:lnTo>
                  <a:lnTo>
                    <a:pt x="3810" y="148209"/>
                  </a:lnTo>
                  <a:lnTo>
                    <a:pt x="3302" y="147828"/>
                  </a:lnTo>
                  <a:lnTo>
                    <a:pt x="2921" y="147447"/>
                  </a:lnTo>
                  <a:lnTo>
                    <a:pt x="5207" y="145288"/>
                  </a:lnTo>
                  <a:lnTo>
                    <a:pt x="3175" y="147701"/>
                  </a:lnTo>
                  <a:lnTo>
                    <a:pt x="2667" y="147193"/>
                  </a:lnTo>
                  <a:lnTo>
                    <a:pt x="2540" y="146939"/>
                  </a:lnTo>
                  <a:lnTo>
                    <a:pt x="2413" y="146812"/>
                  </a:lnTo>
                  <a:lnTo>
                    <a:pt x="4826" y="144780"/>
                  </a:lnTo>
                  <a:lnTo>
                    <a:pt x="2413" y="146812"/>
                  </a:lnTo>
                  <a:lnTo>
                    <a:pt x="2413" y="146812"/>
                  </a:lnTo>
                  <a:lnTo>
                    <a:pt x="2413" y="146685"/>
                  </a:lnTo>
                  <a:lnTo>
                    <a:pt x="2159" y="146431"/>
                  </a:lnTo>
                  <a:lnTo>
                    <a:pt x="2032" y="146304"/>
                  </a:lnTo>
                  <a:lnTo>
                    <a:pt x="1778" y="146050"/>
                  </a:lnTo>
                  <a:lnTo>
                    <a:pt x="4318" y="144145"/>
                  </a:lnTo>
                  <a:lnTo>
                    <a:pt x="1778" y="146050"/>
                  </a:lnTo>
                  <a:lnTo>
                    <a:pt x="1524" y="145796"/>
                  </a:lnTo>
                  <a:lnTo>
                    <a:pt x="1397" y="145669"/>
                  </a:lnTo>
                  <a:lnTo>
                    <a:pt x="1270" y="145542"/>
                  </a:lnTo>
                  <a:lnTo>
                    <a:pt x="1270" y="145542"/>
                  </a:lnTo>
                  <a:lnTo>
                    <a:pt x="1270" y="145415"/>
                  </a:lnTo>
                  <a:lnTo>
                    <a:pt x="1270" y="145415"/>
                  </a:lnTo>
                  <a:lnTo>
                    <a:pt x="1270" y="145288"/>
                  </a:lnTo>
                  <a:lnTo>
                    <a:pt x="1016" y="144907"/>
                  </a:lnTo>
                  <a:lnTo>
                    <a:pt x="889" y="144526"/>
                  </a:lnTo>
                  <a:lnTo>
                    <a:pt x="762" y="144399"/>
                  </a:lnTo>
                  <a:lnTo>
                    <a:pt x="3683" y="143129"/>
                  </a:lnTo>
                  <a:lnTo>
                    <a:pt x="762" y="144526"/>
                  </a:lnTo>
                  <a:lnTo>
                    <a:pt x="635" y="144399"/>
                  </a:lnTo>
                  <a:lnTo>
                    <a:pt x="635" y="144272"/>
                  </a:lnTo>
                  <a:lnTo>
                    <a:pt x="508" y="144018"/>
                  </a:lnTo>
                  <a:lnTo>
                    <a:pt x="508" y="143891"/>
                  </a:lnTo>
                  <a:lnTo>
                    <a:pt x="508" y="143764"/>
                  </a:lnTo>
                  <a:lnTo>
                    <a:pt x="508" y="143637"/>
                  </a:lnTo>
                  <a:lnTo>
                    <a:pt x="3429" y="142494"/>
                  </a:lnTo>
                  <a:lnTo>
                    <a:pt x="508" y="143637"/>
                  </a:lnTo>
                  <a:lnTo>
                    <a:pt x="254" y="142875"/>
                  </a:lnTo>
                  <a:lnTo>
                    <a:pt x="127" y="142367"/>
                  </a:lnTo>
                  <a:lnTo>
                    <a:pt x="127" y="142367"/>
                  </a:lnTo>
                  <a:lnTo>
                    <a:pt x="127" y="142240"/>
                  </a:lnTo>
                  <a:lnTo>
                    <a:pt x="127" y="142240"/>
                  </a:lnTo>
                  <a:lnTo>
                    <a:pt x="127" y="141986"/>
                  </a:lnTo>
                  <a:lnTo>
                    <a:pt x="127" y="141732"/>
                  </a:lnTo>
                  <a:lnTo>
                    <a:pt x="127" y="141605"/>
                  </a:lnTo>
                  <a:lnTo>
                    <a:pt x="127" y="141478"/>
                  </a:lnTo>
                  <a:lnTo>
                    <a:pt x="0" y="140843"/>
                  </a:lnTo>
                  <a:lnTo>
                    <a:pt x="0" y="140335"/>
                  </a:lnTo>
                  <a:lnTo>
                    <a:pt x="0" y="140208"/>
                  </a:lnTo>
                  <a:lnTo>
                    <a:pt x="0" y="140462"/>
                  </a:lnTo>
                  <a:lnTo>
                    <a:pt x="0" y="140462"/>
                  </a:lnTo>
                  <a:lnTo>
                    <a:pt x="0" y="140208"/>
                  </a:lnTo>
                  <a:lnTo>
                    <a:pt x="0" y="10541"/>
                  </a:lnTo>
                  <a:cubicBezTo>
                    <a:pt x="0" y="4826"/>
                    <a:pt x="4572" y="0"/>
                    <a:pt x="10414" y="0"/>
                  </a:cubicBezTo>
                  <a:lnTo>
                    <a:pt x="20701" y="4699"/>
                  </a:lnTo>
                  <a:lnTo>
                    <a:pt x="20701" y="135509"/>
                  </a:lnTo>
                  <a:lnTo>
                    <a:pt x="17526" y="135509"/>
                  </a:lnTo>
                  <a:lnTo>
                    <a:pt x="19050" y="132715"/>
                  </a:lnTo>
                  <a:lnTo>
                    <a:pt x="65405" y="159512"/>
                  </a:lnTo>
                  <a:close/>
                </a:path>
              </a:pathLst>
            </a:custGeom>
            <a:solidFill>
              <a:srgbClr val="194B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95" name="Google Shape;395;p21"/>
          <p:cNvGrpSpPr/>
          <p:nvPr/>
        </p:nvGrpSpPr>
        <p:grpSpPr>
          <a:xfrm>
            <a:off x="5584888" y="1994570"/>
            <a:ext cx="577088" cy="577088"/>
            <a:chOff x="63500" y="63500"/>
            <a:chExt cx="577088" cy="577088"/>
          </a:xfrm>
        </p:grpSpPr>
        <p:sp>
          <p:nvSpPr>
            <p:cNvPr id="396" name="Google Shape;396;p21"/>
            <p:cNvSpPr/>
            <p:nvPr/>
          </p:nvSpPr>
          <p:spPr>
            <a:xfrm>
              <a:off x="69850" y="69850"/>
              <a:ext cx="564388" cy="564388"/>
            </a:xfrm>
            <a:custGeom>
              <a:rect b="b" l="l" r="r" t="t"/>
              <a:pathLst>
                <a:path extrusionOk="0" h="564388" w="564388">
                  <a:moveTo>
                    <a:pt x="282194" y="564388"/>
                  </a:moveTo>
                  <a:cubicBezTo>
                    <a:pt x="438023" y="564388"/>
                    <a:pt x="564388" y="438023"/>
                    <a:pt x="564388" y="282194"/>
                  </a:cubicBezTo>
                  <a:cubicBezTo>
                    <a:pt x="564388" y="126365"/>
                    <a:pt x="438023" y="0"/>
                    <a:pt x="282194" y="0"/>
                  </a:cubicBezTo>
                  <a:cubicBezTo>
                    <a:pt x="126365" y="0"/>
                    <a:pt x="0" y="126365"/>
                    <a:pt x="0" y="282194"/>
                  </a:cubicBezTo>
                  <a:cubicBezTo>
                    <a:pt x="0" y="438023"/>
                    <a:pt x="126365" y="564388"/>
                    <a:pt x="282194" y="56438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21"/>
            <p:cNvSpPr/>
            <p:nvPr/>
          </p:nvSpPr>
          <p:spPr>
            <a:xfrm>
              <a:off x="63500" y="63500"/>
              <a:ext cx="577088" cy="577088"/>
            </a:xfrm>
            <a:custGeom>
              <a:rect b="b" l="l" r="r" t="t"/>
              <a:pathLst>
                <a:path extrusionOk="0" h="577088" w="577088">
                  <a:moveTo>
                    <a:pt x="288544" y="564388"/>
                  </a:moveTo>
                  <a:cubicBezTo>
                    <a:pt x="440944" y="564388"/>
                    <a:pt x="564388" y="440944"/>
                    <a:pt x="564388" y="288544"/>
                  </a:cubicBezTo>
                  <a:lnTo>
                    <a:pt x="570738" y="288544"/>
                  </a:lnTo>
                  <a:lnTo>
                    <a:pt x="564388" y="288544"/>
                  </a:lnTo>
                  <a:cubicBezTo>
                    <a:pt x="564388" y="136144"/>
                    <a:pt x="440944" y="12700"/>
                    <a:pt x="288544" y="12700"/>
                  </a:cubicBezTo>
                  <a:cubicBezTo>
                    <a:pt x="136144" y="12700"/>
                    <a:pt x="12700" y="136144"/>
                    <a:pt x="12700" y="288544"/>
                  </a:cubicBezTo>
                  <a:lnTo>
                    <a:pt x="6350" y="288544"/>
                  </a:lnTo>
                  <a:lnTo>
                    <a:pt x="12700" y="288544"/>
                  </a:lnTo>
                  <a:cubicBezTo>
                    <a:pt x="12700" y="440944"/>
                    <a:pt x="136271" y="564388"/>
                    <a:pt x="288544" y="564388"/>
                  </a:cubicBezTo>
                  <a:lnTo>
                    <a:pt x="288544" y="570738"/>
                  </a:lnTo>
                  <a:lnTo>
                    <a:pt x="288544" y="564388"/>
                  </a:lnTo>
                  <a:moveTo>
                    <a:pt x="288544" y="577088"/>
                  </a:moveTo>
                  <a:cubicBezTo>
                    <a:pt x="129159" y="577088"/>
                    <a:pt x="0" y="447929"/>
                    <a:pt x="0" y="288544"/>
                  </a:cubicBezTo>
                  <a:cubicBezTo>
                    <a:pt x="0" y="129159"/>
                    <a:pt x="129159" y="0"/>
                    <a:pt x="288544" y="0"/>
                  </a:cubicBezTo>
                  <a:cubicBezTo>
                    <a:pt x="447929" y="0"/>
                    <a:pt x="577088" y="129159"/>
                    <a:pt x="577088" y="288544"/>
                  </a:cubicBezTo>
                  <a:cubicBezTo>
                    <a:pt x="577088" y="447929"/>
                    <a:pt x="447929" y="577088"/>
                    <a:pt x="288544" y="577088"/>
                  </a:cubicBezTo>
                  <a:close/>
                </a:path>
              </a:pathLst>
            </a:custGeom>
            <a:solidFill>
              <a:srgbClr val="194B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21"/>
            <p:cNvSpPr/>
            <p:nvPr/>
          </p:nvSpPr>
          <p:spPr>
            <a:xfrm>
              <a:off x="323342" y="456946"/>
              <a:ext cx="166116" cy="74295"/>
            </a:xfrm>
            <a:custGeom>
              <a:rect b="b" l="l" r="r" t="t"/>
              <a:pathLst>
                <a:path extrusionOk="0" h="74295" w="166116">
                  <a:moveTo>
                    <a:pt x="135636" y="74168"/>
                  </a:moveTo>
                  <a:lnTo>
                    <a:pt x="130810" y="73406"/>
                  </a:lnTo>
                  <a:lnTo>
                    <a:pt x="76835" y="19050"/>
                  </a:lnTo>
                  <a:lnTo>
                    <a:pt x="0" y="19050"/>
                  </a:lnTo>
                  <a:lnTo>
                    <a:pt x="0" y="0"/>
                  </a:lnTo>
                  <a:lnTo>
                    <a:pt x="80899" y="0"/>
                  </a:lnTo>
                  <a:cubicBezTo>
                    <a:pt x="83312" y="0"/>
                    <a:pt x="86106" y="1270"/>
                    <a:pt x="87630" y="2794"/>
                  </a:cubicBezTo>
                  <a:lnTo>
                    <a:pt x="126111" y="41275"/>
                  </a:lnTo>
                  <a:lnTo>
                    <a:pt x="126111" y="9525"/>
                  </a:lnTo>
                  <a:cubicBezTo>
                    <a:pt x="126111" y="4445"/>
                    <a:pt x="130556" y="0"/>
                    <a:pt x="135636" y="0"/>
                  </a:cubicBezTo>
                  <a:lnTo>
                    <a:pt x="166116" y="0"/>
                  </a:lnTo>
                  <a:lnTo>
                    <a:pt x="166116" y="19050"/>
                  </a:lnTo>
                  <a:lnTo>
                    <a:pt x="145542" y="19050"/>
                  </a:lnTo>
                  <a:lnTo>
                    <a:pt x="145542" y="64262"/>
                  </a:lnTo>
                  <a:cubicBezTo>
                    <a:pt x="145542" y="68199"/>
                    <a:pt x="143129" y="71755"/>
                    <a:pt x="139573" y="73025"/>
                  </a:cubicBezTo>
                  <a:lnTo>
                    <a:pt x="136779" y="74295"/>
                  </a:lnTo>
                </a:path>
              </a:pathLst>
            </a:custGeom>
            <a:solidFill>
              <a:srgbClr val="194B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21"/>
            <p:cNvSpPr/>
            <p:nvPr/>
          </p:nvSpPr>
          <p:spPr>
            <a:xfrm>
              <a:off x="217805" y="276860"/>
              <a:ext cx="179705" cy="19050"/>
            </a:xfrm>
            <a:custGeom>
              <a:rect b="b" l="l" r="r" t="t"/>
              <a:pathLst>
                <a:path extrusionOk="0" h="19050" w="179705">
                  <a:moveTo>
                    <a:pt x="170180" y="19050"/>
                  </a:moveTo>
                  <a:lnTo>
                    <a:pt x="9525" y="19050"/>
                  </a:lnTo>
                  <a:cubicBezTo>
                    <a:pt x="4318" y="19050"/>
                    <a:pt x="0" y="14732"/>
                    <a:pt x="0" y="9525"/>
                  </a:cubicBezTo>
                  <a:lnTo>
                    <a:pt x="4318" y="0"/>
                  </a:lnTo>
                  <a:lnTo>
                    <a:pt x="170180" y="0"/>
                  </a:lnTo>
                  <a:cubicBezTo>
                    <a:pt x="175387" y="0"/>
                    <a:pt x="179705" y="4318"/>
                    <a:pt x="179705" y="9525"/>
                  </a:cubicBezTo>
                  <a:lnTo>
                    <a:pt x="175387" y="19050"/>
                  </a:lnTo>
                </a:path>
              </a:pathLst>
            </a:custGeom>
            <a:solidFill>
              <a:srgbClr val="194B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21"/>
            <p:cNvSpPr/>
            <p:nvPr/>
          </p:nvSpPr>
          <p:spPr>
            <a:xfrm>
              <a:off x="218186" y="329565"/>
              <a:ext cx="119380" cy="19050"/>
            </a:xfrm>
            <a:custGeom>
              <a:rect b="b" l="l" r="r" t="t"/>
              <a:pathLst>
                <a:path extrusionOk="0" h="19050" w="119380">
                  <a:moveTo>
                    <a:pt x="109855" y="19050"/>
                  </a:moveTo>
                  <a:lnTo>
                    <a:pt x="9525" y="19050"/>
                  </a:lnTo>
                  <a:cubicBezTo>
                    <a:pt x="4318" y="19050"/>
                    <a:pt x="0" y="14732"/>
                    <a:pt x="0" y="9525"/>
                  </a:cubicBezTo>
                  <a:lnTo>
                    <a:pt x="4318" y="0"/>
                  </a:lnTo>
                  <a:lnTo>
                    <a:pt x="109855" y="0"/>
                  </a:lnTo>
                  <a:cubicBezTo>
                    <a:pt x="114935" y="0"/>
                    <a:pt x="119380" y="4318"/>
                    <a:pt x="119380" y="9525"/>
                  </a:cubicBezTo>
                  <a:lnTo>
                    <a:pt x="114935" y="19050"/>
                  </a:lnTo>
                </a:path>
              </a:pathLst>
            </a:custGeom>
            <a:solidFill>
              <a:srgbClr val="194B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21"/>
            <p:cNvSpPr/>
            <p:nvPr/>
          </p:nvSpPr>
          <p:spPr>
            <a:xfrm>
              <a:off x="150749" y="206375"/>
              <a:ext cx="343154" cy="306070"/>
            </a:xfrm>
            <a:custGeom>
              <a:rect b="b" l="l" r="r" t="t"/>
              <a:pathLst>
                <a:path extrusionOk="0" h="306070" w="343154">
                  <a:moveTo>
                    <a:pt x="84074" y="306070"/>
                  </a:moveTo>
                  <a:lnTo>
                    <a:pt x="81661" y="305689"/>
                  </a:lnTo>
                  <a:lnTo>
                    <a:pt x="74549" y="300101"/>
                  </a:lnTo>
                  <a:lnTo>
                    <a:pt x="74549" y="225552"/>
                  </a:lnTo>
                  <a:lnTo>
                    <a:pt x="39624" y="225552"/>
                  </a:lnTo>
                  <a:cubicBezTo>
                    <a:pt x="17780" y="225552"/>
                    <a:pt x="0" y="207772"/>
                    <a:pt x="0" y="185928"/>
                  </a:cubicBezTo>
                  <a:lnTo>
                    <a:pt x="0" y="39624"/>
                  </a:lnTo>
                  <a:cubicBezTo>
                    <a:pt x="0" y="17780"/>
                    <a:pt x="17780" y="0"/>
                    <a:pt x="39624" y="0"/>
                  </a:cubicBezTo>
                  <a:lnTo>
                    <a:pt x="219329" y="0"/>
                  </a:lnTo>
                  <a:lnTo>
                    <a:pt x="219329" y="19431"/>
                  </a:lnTo>
                  <a:lnTo>
                    <a:pt x="39624" y="19431"/>
                  </a:lnTo>
                  <a:cubicBezTo>
                    <a:pt x="28448" y="19431"/>
                    <a:pt x="19431" y="28575"/>
                    <a:pt x="19431" y="39624"/>
                  </a:cubicBezTo>
                  <a:lnTo>
                    <a:pt x="19431" y="185928"/>
                  </a:lnTo>
                  <a:cubicBezTo>
                    <a:pt x="19431" y="197104"/>
                    <a:pt x="28575" y="206121"/>
                    <a:pt x="39624" y="206121"/>
                  </a:cubicBezTo>
                  <a:lnTo>
                    <a:pt x="84074" y="206121"/>
                  </a:lnTo>
                  <a:cubicBezTo>
                    <a:pt x="89281" y="206121"/>
                    <a:pt x="93599" y="210566"/>
                    <a:pt x="93599" y="215646"/>
                  </a:cubicBezTo>
                  <a:lnTo>
                    <a:pt x="93599" y="273177"/>
                  </a:lnTo>
                  <a:lnTo>
                    <a:pt x="157861" y="208915"/>
                  </a:lnTo>
                  <a:cubicBezTo>
                    <a:pt x="159893" y="206883"/>
                    <a:pt x="162179" y="206121"/>
                    <a:pt x="164592" y="206121"/>
                  </a:cubicBezTo>
                  <a:lnTo>
                    <a:pt x="303911" y="206121"/>
                  </a:lnTo>
                  <a:cubicBezTo>
                    <a:pt x="314960" y="206121"/>
                    <a:pt x="324104" y="196977"/>
                    <a:pt x="324104" y="185928"/>
                  </a:cubicBezTo>
                  <a:lnTo>
                    <a:pt x="324104" y="129667"/>
                  </a:lnTo>
                  <a:lnTo>
                    <a:pt x="343154" y="129667"/>
                  </a:lnTo>
                  <a:lnTo>
                    <a:pt x="343154" y="185928"/>
                  </a:lnTo>
                  <a:cubicBezTo>
                    <a:pt x="343154" y="207772"/>
                    <a:pt x="325247" y="225552"/>
                    <a:pt x="303530" y="225552"/>
                  </a:cubicBezTo>
                  <a:lnTo>
                    <a:pt x="168529" y="225552"/>
                  </a:lnTo>
                  <a:lnTo>
                    <a:pt x="90805" y="303276"/>
                  </a:lnTo>
                  <a:cubicBezTo>
                    <a:pt x="88773" y="304800"/>
                    <a:pt x="86487" y="306070"/>
                    <a:pt x="84074" y="306070"/>
                  </a:cubicBezTo>
                </a:path>
              </a:pathLst>
            </a:custGeom>
            <a:solidFill>
              <a:srgbClr val="194B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21"/>
            <p:cNvSpPr/>
            <p:nvPr/>
          </p:nvSpPr>
          <p:spPr>
            <a:xfrm>
              <a:off x="417322" y="172974"/>
              <a:ext cx="115062" cy="115062"/>
            </a:xfrm>
            <a:custGeom>
              <a:rect b="b" l="l" r="r" t="t"/>
              <a:pathLst>
                <a:path extrusionOk="0" h="115062" w="115062">
                  <a:moveTo>
                    <a:pt x="57531" y="0"/>
                  </a:moveTo>
                  <a:cubicBezTo>
                    <a:pt x="89281" y="0"/>
                    <a:pt x="115062" y="25781"/>
                    <a:pt x="115062" y="57531"/>
                  </a:cubicBezTo>
                  <a:cubicBezTo>
                    <a:pt x="115062" y="89281"/>
                    <a:pt x="89281" y="115062"/>
                    <a:pt x="57531" y="115062"/>
                  </a:cubicBezTo>
                  <a:cubicBezTo>
                    <a:pt x="25781" y="115062"/>
                    <a:pt x="0" y="89281"/>
                    <a:pt x="0" y="57531"/>
                  </a:cubicBezTo>
                  <a:cubicBezTo>
                    <a:pt x="0" y="25781"/>
                    <a:pt x="25781" y="0"/>
                    <a:pt x="57531" y="0"/>
                  </a:cubicBezTo>
                </a:path>
              </a:pathLst>
            </a:custGeom>
            <a:solidFill>
              <a:srgbClr val="194B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03" name="Google Shape;403;p21"/>
          <p:cNvSpPr/>
          <p:nvPr/>
        </p:nvSpPr>
        <p:spPr>
          <a:xfrm>
            <a:off x="9607467" y="7180097"/>
            <a:ext cx="277873" cy="12697"/>
          </a:xfrm>
          <a:custGeom>
            <a:rect b="b" l="l" r="r" t="t"/>
            <a:pathLst>
              <a:path extrusionOk="0" h="12700" w="277876">
                <a:moveTo>
                  <a:pt x="0" y="0"/>
                </a:moveTo>
                <a:lnTo>
                  <a:pt x="277876" y="0"/>
                </a:lnTo>
                <a:lnTo>
                  <a:pt x="277876" y="12700"/>
                </a:lnTo>
                <a:lnTo>
                  <a:pt x="0" y="12700"/>
                </a:lnTo>
                <a:close/>
              </a:path>
            </a:pathLst>
          </a:custGeom>
          <a:solidFill>
            <a:srgbClr val="194B3F"/>
          </a:solidFill>
          <a:ln>
            <a:noFill/>
          </a:ln>
        </p:spPr>
      </p:sp>
      <p:sp>
        <p:nvSpPr>
          <p:cNvPr id="404" name="Google Shape;404;p21"/>
          <p:cNvSpPr txBox="1"/>
          <p:nvPr/>
        </p:nvSpPr>
        <p:spPr>
          <a:xfrm>
            <a:off x="1421033" y="448756"/>
            <a:ext cx="7931323" cy="7205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4041" u="none" cap="none" strike="noStrike">
                <a:solidFill>
                  <a:srgbClr val="194B3F"/>
                </a:solidFill>
                <a:latin typeface="Open Sans"/>
                <a:ea typeface="Open Sans"/>
                <a:cs typeface="Open Sans"/>
                <a:sym typeface="Open Sans"/>
              </a:rPr>
              <a:t>Proceso de admisión alumnos</a:t>
            </a:r>
            <a:endParaRPr/>
          </a:p>
        </p:txBody>
      </p:sp>
      <p:sp>
        <p:nvSpPr>
          <p:cNvPr id="405" name="Google Shape;405;p21"/>
          <p:cNvSpPr txBox="1"/>
          <p:nvPr/>
        </p:nvSpPr>
        <p:spPr>
          <a:xfrm>
            <a:off x="2064946" y="3621662"/>
            <a:ext cx="176241" cy="2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194B3F"/>
                </a:solidFill>
                <a:latin typeface="Montserrat"/>
                <a:ea typeface="Montserrat"/>
                <a:cs typeface="Montserrat"/>
                <a:sym typeface="Montserrat"/>
              </a:rPr>
              <a:t>3.</a:t>
            </a:r>
            <a:endParaRPr/>
          </a:p>
        </p:txBody>
      </p:sp>
      <p:sp>
        <p:nvSpPr>
          <p:cNvPr id="406" name="Google Shape;406;p21"/>
          <p:cNvSpPr txBox="1"/>
          <p:nvPr/>
        </p:nvSpPr>
        <p:spPr>
          <a:xfrm>
            <a:off x="2064946" y="2935862"/>
            <a:ext cx="176632" cy="2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194B3F"/>
                </a:solidFill>
                <a:latin typeface="Montserrat"/>
                <a:ea typeface="Montserrat"/>
                <a:cs typeface="Montserrat"/>
                <a:sym typeface="Montserrat"/>
              </a:rPr>
              <a:t>2.</a:t>
            </a:r>
            <a:endParaRPr/>
          </a:p>
        </p:txBody>
      </p:sp>
      <p:sp>
        <p:nvSpPr>
          <p:cNvPr id="407" name="Google Shape;407;p21"/>
          <p:cNvSpPr txBox="1"/>
          <p:nvPr/>
        </p:nvSpPr>
        <p:spPr>
          <a:xfrm>
            <a:off x="2064946" y="4307462"/>
            <a:ext cx="189452" cy="2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194B3F"/>
                </a:solidFill>
                <a:latin typeface="Montserrat"/>
                <a:ea typeface="Montserrat"/>
                <a:cs typeface="Montserrat"/>
                <a:sym typeface="Montserrat"/>
              </a:rPr>
              <a:t>4.</a:t>
            </a:r>
            <a:endParaRPr/>
          </a:p>
        </p:txBody>
      </p:sp>
      <p:sp>
        <p:nvSpPr>
          <p:cNvPr id="408" name="Google Shape;408;p21"/>
          <p:cNvSpPr txBox="1"/>
          <p:nvPr/>
        </p:nvSpPr>
        <p:spPr>
          <a:xfrm>
            <a:off x="6285521" y="3619938"/>
            <a:ext cx="214903" cy="2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194B3F"/>
                </a:solidFill>
                <a:latin typeface="Montserrat"/>
                <a:ea typeface="Montserrat"/>
                <a:cs typeface="Montserrat"/>
                <a:sym typeface="Montserrat"/>
              </a:rPr>
              <a:t>7. </a:t>
            </a:r>
            <a:endParaRPr/>
          </a:p>
        </p:txBody>
      </p:sp>
      <p:sp>
        <p:nvSpPr>
          <p:cNvPr id="409" name="Google Shape;409;p21"/>
          <p:cNvSpPr txBox="1"/>
          <p:nvPr/>
        </p:nvSpPr>
        <p:spPr>
          <a:xfrm>
            <a:off x="6285521" y="2934138"/>
            <a:ext cx="242497" cy="2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194B3F"/>
                </a:solidFill>
                <a:latin typeface="Montserrat"/>
                <a:ea typeface="Montserrat"/>
                <a:cs typeface="Montserrat"/>
                <a:sym typeface="Montserrat"/>
              </a:rPr>
              <a:t>6. </a:t>
            </a:r>
            <a:endParaRPr/>
          </a:p>
        </p:txBody>
      </p:sp>
      <p:sp>
        <p:nvSpPr>
          <p:cNvPr id="410" name="Google Shape;410;p21"/>
          <p:cNvSpPr txBox="1"/>
          <p:nvPr/>
        </p:nvSpPr>
        <p:spPr>
          <a:xfrm>
            <a:off x="1607784" y="4319007"/>
            <a:ext cx="141094" cy="2419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9" u="none" cap="none" strike="noStrike">
                <a:solidFill>
                  <a:srgbClr val="706F6F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endParaRPr/>
          </a:p>
        </p:txBody>
      </p:sp>
      <p:sp>
        <p:nvSpPr>
          <p:cNvPr id="411" name="Google Shape;411;p21"/>
          <p:cNvSpPr txBox="1"/>
          <p:nvPr/>
        </p:nvSpPr>
        <p:spPr>
          <a:xfrm>
            <a:off x="1607813" y="3633207"/>
            <a:ext cx="141094" cy="2419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9" u="none" cap="none" strike="noStrike">
                <a:solidFill>
                  <a:srgbClr val="706F6F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endParaRPr/>
          </a:p>
        </p:txBody>
      </p:sp>
      <p:sp>
        <p:nvSpPr>
          <p:cNvPr id="412" name="Google Shape;412;p21"/>
          <p:cNvSpPr txBox="1"/>
          <p:nvPr/>
        </p:nvSpPr>
        <p:spPr>
          <a:xfrm>
            <a:off x="1607813" y="2947454"/>
            <a:ext cx="141094" cy="2419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9" u="none" cap="none" strike="noStrike">
                <a:solidFill>
                  <a:srgbClr val="706F6F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endParaRPr/>
          </a:p>
        </p:txBody>
      </p:sp>
      <p:sp>
        <p:nvSpPr>
          <p:cNvPr id="413" name="Google Shape;413;p21"/>
          <p:cNvSpPr txBox="1"/>
          <p:nvPr/>
        </p:nvSpPr>
        <p:spPr>
          <a:xfrm>
            <a:off x="2250684" y="4319035"/>
            <a:ext cx="3008700" cy="2406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9" u="none" cap="none" strike="noStrike">
                <a:solidFill>
                  <a:srgbClr val="706F6F"/>
                </a:solidFill>
                <a:latin typeface="Arial"/>
                <a:ea typeface="Arial"/>
                <a:cs typeface="Arial"/>
                <a:sym typeface="Arial"/>
              </a:rPr>
              <a:t> Entrega de usuario y contraseña.</a:t>
            </a:r>
            <a:endParaRPr/>
          </a:p>
        </p:txBody>
      </p:sp>
      <p:sp>
        <p:nvSpPr>
          <p:cNvPr id="414" name="Google Shape;414;p21"/>
          <p:cNvSpPr txBox="1"/>
          <p:nvPr/>
        </p:nvSpPr>
        <p:spPr>
          <a:xfrm>
            <a:off x="2238111" y="2947435"/>
            <a:ext cx="3258969" cy="2406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9" u="none" cap="none" strike="noStrike">
                <a:solidFill>
                  <a:srgbClr val="706F6F"/>
                </a:solidFill>
                <a:latin typeface="Arial"/>
                <a:ea typeface="Arial"/>
                <a:cs typeface="Arial"/>
                <a:sym typeface="Arial"/>
              </a:rPr>
              <a:t> Realizar el Test de Inglés.</a:t>
            </a:r>
            <a:endParaRPr/>
          </a:p>
        </p:txBody>
      </p:sp>
      <p:sp>
        <p:nvSpPr>
          <p:cNvPr id="415" name="Google Shape;415;p21"/>
          <p:cNvSpPr txBox="1"/>
          <p:nvPr/>
        </p:nvSpPr>
        <p:spPr>
          <a:xfrm>
            <a:off x="1607746" y="2030416"/>
            <a:ext cx="151171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7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706F6F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endParaRPr/>
          </a:p>
        </p:txBody>
      </p:sp>
      <p:sp>
        <p:nvSpPr>
          <p:cNvPr id="416" name="Google Shape;416;p21"/>
          <p:cNvSpPr txBox="1"/>
          <p:nvPr/>
        </p:nvSpPr>
        <p:spPr>
          <a:xfrm>
            <a:off x="2064946" y="2040512"/>
            <a:ext cx="3370126" cy="4806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7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194B3F"/>
                </a:solidFill>
                <a:latin typeface="Montserrat"/>
                <a:ea typeface="Montserrat"/>
                <a:cs typeface="Montserrat"/>
                <a:sym typeface="Montserrat"/>
              </a:rPr>
              <a:t>1. </a:t>
            </a:r>
            <a:r>
              <a:rPr b="0" i="0" lang="en-US" sz="1500" u="none" cap="none" strike="noStrike">
                <a:solidFill>
                  <a:srgbClr val="706F6F"/>
                </a:solidFill>
                <a:latin typeface="Arial"/>
                <a:ea typeface="Arial"/>
                <a:cs typeface="Arial"/>
                <a:sym typeface="Arial"/>
              </a:rPr>
              <a:t>Completar el formulario de solicitud de admisión.</a:t>
            </a:r>
            <a:endParaRPr/>
          </a:p>
        </p:txBody>
      </p:sp>
      <p:sp>
        <p:nvSpPr>
          <p:cNvPr id="417" name="Google Shape;417;p21"/>
          <p:cNvSpPr txBox="1"/>
          <p:nvPr/>
        </p:nvSpPr>
        <p:spPr>
          <a:xfrm>
            <a:off x="2237730" y="3633235"/>
            <a:ext cx="3347647" cy="2406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9" u="none" cap="none" strike="noStrike">
                <a:solidFill>
                  <a:srgbClr val="706F6F"/>
                </a:solidFill>
                <a:latin typeface="Arial"/>
                <a:ea typeface="Arial"/>
                <a:cs typeface="Arial"/>
                <a:sym typeface="Arial"/>
              </a:rPr>
              <a:t> Comunicación de los seleccionados. </a:t>
            </a:r>
            <a:endParaRPr/>
          </a:p>
        </p:txBody>
      </p:sp>
      <p:sp>
        <p:nvSpPr>
          <p:cNvPr id="418" name="Google Shape;418;p21"/>
          <p:cNvSpPr txBox="1"/>
          <p:nvPr/>
        </p:nvSpPr>
        <p:spPr>
          <a:xfrm>
            <a:off x="5828236" y="3631483"/>
            <a:ext cx="141094" cy="2419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9" u="none" cap="none" strike="noStrike">
                <a:solidFill>
                  <a:srgbClr val="706F6F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endParaRPr/>
          </a:p>
        </p:txBody>
      </p:sp>
      <p:sp>
        <p:nvSpPr>
          <p:cNvPr id="419" name="Google Shape;419;p21"/>
          <p:cNvSpPr txBox="1"/>
          <p:nvPr/>
        </p:nvSpPr>
        <p:spPr>
          <a:xfrm>
            <a:off x="5828369" y="2945730"/>
            <a:ext cx="141094" cy="2419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9" u="none" cap="none" strike="noStrike">
                <a:solidFill>
                  <a:srgbClr val="706F6F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endParaRPr/>
          </a:p>
        </p:txBody>
      </p:sp>
      <p:sp>
        <p:nvSpPr>
          <p:cNvPr id="420" name="Google Shape;420;p21"/>
          <p:cNvSpPr txBox="1"/>
          <p:nvPr/>
        </p:nvSpPr>
        <p:spPr>
          <a:xfrm>
            <a:off x="6523256" y="2945711"/>
            <a:ext cx="2572712" cy="2419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9" u="none" cap="none" strike="noStrike">
                <a:solidFill>
                  <a:srgbClr val="706F6F"/>
                </a:solidFill>
                <a:latin typeface="Arial"/>
                <a:ea typeface="Arial"/>
                <a:cs typeface="Arial"/>
                <a:sym typeface="Arial"/>
              </a:rPr>
              <a:t>Conversación de bienvenida.</a:t>
            </a:r>
            <a:endParaRPr/>
          </a:p>
        </p:txBody>
      </p:sp>
      <p:sp>
        <p:nvSpPr>
          <p:cNvPr id="421" name="Google Shape;421;p21"/>
          <p:cNvSpPr txBox="1"/>
          <p:nvPr/>
        </p:nvSpPr>
        <p:spPr>
          <a:xfrm>
            <a:off x="5828321" y="2050361"/>
            <a:ext cx="141094" cy="2228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773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9" u="none" cap="none" strike="noStrike">
                <a:solidFill>
                  <a:srgbClr val="706F6F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endParaRPr/>
          </a:p>
        </p:txBody>
      </p:sp>
      <p:sp>
        <p:nvSpPr>
          <p:cNvPr id="422" name="Google Shape;422;p21"/>
          <p:cNvSpPr txBox="1"/>
          <p:nvPr/>
        </p:nvSpPr>
        <p:spPr>
          <a:xfrm>
            <a:off x="6285521" y="2038788"/>
            <a:ext cx="314886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7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194B3F"/>
                </a:solidFill>
                <a:latin typeface="Montserrat"/>
                <a:ea typeface="Montserrat"/>
                <a:cs typeface="Montserrat"/>
                <a:sym typeface="Montserrat"/>
              </a:rPr>
              <a:t>5. </a:t>
            </a:r>
            <a:r>
              <a:rPr b="0" i="0" lang="en-US" sz="1500" u="none" cap="none" strike="noStrike">
                <a:solidFill>
                  <a:srgbClr val="706F6F"/>
                </a:solidFill>
                <a:latin typeface="Arial"/>
                <a:ea typeface="Arial"/>
                <a:cs typeface="Arial"/>
                <a:sym typeface="Arial"/>
              </a:rPr>
              <a:t>Primer contacto con el profesor </a:t>
            </a:r>
            <a:endParaRPr/>
          </a:p>
        </p:txBody>
      </p:sp>
      <p:sp>
        <p:nvSpPr>
          <p:cNvPr id="423" name="Google Shape;423;p21"/>
          <p:cNvSpPr txBox="1"/>
          <p:nvPr/>
        </p:nvSpPr>
        <p:spPr>
          <a:xfrm>
            <a:off x="6308429" y="2279009"/>
            <a:ext cx="1713452" cy="2228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773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9" u="none" cap="none" strike="noStrike">
                <a:solidFill>
                  <a:srgbClr val="706F6F"/>
                </a:solidFill>
                <a:latin typeface="Arial"/>
                <a:ea typeface="Arial"/>
                <a:cs typeface="Arial"/>
                <a:sym typeface="Arial"/>
              </a:rPr>
              <a:t>en Estados Unidos.</a:t>
            </a:r>
            <a:endParaRPr/>
          </a:p>
        </p:txBody>
      </p:sp>
      <p:sp>
        <p:nvSpPr>
          <p:cNvPr id="424" name="Google Shape;424;p21"/>
          <p:cNvSpPr txBox="1"/>
          <p:nvPr/>
        </p:nvSpPr>
        <p:spPr>
          <a:xfrm>
            <a:off x="6495995" y="3631511"/>
            <a:ext cx="3004528" cy="2419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9" u="none" cap="none" strike="noStrike">
                <a:solidFill>
                  <a:srgbClr val="706F6F"/>
                </a:solidFill>
                <a:latin typeface="Arial"/>
                <a:ea typeface="Arial"/>
                <a:cs typeface="Arial"/>
                <a:sym typeface="Arial"/>
              </a:rPr>
              <a:t>Comienzo y realización del curso.</a:t>
            </a:r>
            <a:endParaRPr/>
          </a:p>
        </p:txBody>
      </p:sp>
      <p:sp>
        <p:nvSpPr>
          <p:cNvPr id="425" name="Google Shape;425;p21"/>
          <p:cNvSpPr txBox="1"/>
          <p:nvPr/>
        </p:nvSpPr>
        <p:spPr>
          <a:xfrm>
            <a:off x="2714547" y="6979522"/>
            <a:ext cx="5262905" cy="1816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sng" cap="none" strike="noStrike">
                <a:solidFill>
                  <a:srgbClr val="706F6F"/>
                </a:solidFill>
                <a:latin typeface="Open Sans"/>
                <a:ea typeface="Open Sans"/>
                <a:cs typeface="Open Sans"/>
                <a:sym typeface="Open Sans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www.dualdiploma.cl</a:t>
            </a:r>
            <a:r>
              <a:rPr b="0" i="0" lang="en-US" sz="1100" u="none" cap="none" strike="noStrike">
                <a:solidFill>
                  <a:srgbClr val="706F6F"/>
                </a:solidFill>
                <a:latin typeface="Open Sans"/>
                <a:ea typeface="Open Sans"/>
                <a:cs typeface="Open Sans"/>
                <a:sym typeface="Open Sans"/>
              </a:rPr>
              <a:t> | info@dualdiploma.cl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55145"/>
        </a:solidFill>
      </p:bgPr>
    </p:bg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22"/>
          <p:cNvSpPr/>
          <p:nvPr/>
        </p:nvSpPr>
        <p:spPr>
          <a:xfrm>
            <a:off x="4866237" y="4966345"/>
            <a:ext cx="959520" cy="1133789"/>
          </a:xfrm>
          <a:custGeom>
            <a:rect b="b" l="l" r="r" t="t"/>
            <a:pathLst>
              <a:path extrusionOk="0" h="1133789" w="959520">
                <a:moveTo>
                  <a:pt x="0" y="0"/>
                </a:moveTo>
                <a:lnTo>
                  <a:pt x="959520" y="0"/>
                </a:lnTo>
                <a:lnTo>
                  <a:pt x="959520" y="1133789"/>
                </a:lnTo>
                <a:lnTo>
                  <a:pt x="0" y="11337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31" name="Google Shape;431;p22"/>
          <p:cNvSpPr/>
          <p:nvPr/>
        </p:nvSpPr>
        <p:spPr>
          <a:xfrm>
            <a:off x="4315044" y="6157693"/>
            <a:ext cx="2061934" cy="767629"/>
          </a:xfrm>
          <a:custGeom>
            <a:rect b="b" l="l" r="r" t="t"/>
            <a:pathLst>
              <a:path extrusionOk="0" h="767629" w="2061934">
                <a:moveTo>
                  <a:pt x="0" y="0"/>
                </a:moveTo>
                <a:lnTo>
                  <a:pt x="2061934" y="0"/>
                </a:lnTo>
                <a:lnTo>
                  <a:pt x="2061934" y="767630"/>
                </a:lnTo>
                <a:lnTo>
                  <a:pt x="0" y="7676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32" name="Google Shape;432;p22"/>
          <p:cNvSpPr txBox="1"/>
          <p:nvPr/>
        </p:nvSpPr>
        <p:spPr>
          <a:xfrm>
            <a:off x="1166904" y="2992350"/>
            <a:ext cx="88287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20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81" u="none" cap="none" strike="noStrik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US High School Diploma</a:t>
            </a:r>
            <a:endParaRPr sz="3000">
              <a:solidFill>
                <a:schemeClr val="lt1"/>
              </a:solidFill>
            </a:endParaRPr>
          </a:p>
        </p:txBody>
      </p:sp>
      <p:sp>
        <p:nvSpPr>
          <p:cNvPr id="433" name="Google Shape;433;p22"/>
          <p:cNvSpPr txBox="1"/>
          <p:nvPr/>
        </p:nvSpPr>
        <p:spPr>
          <a:xfrm>
            <a:off x="1485204" y="1949550"/>
            <a:ext cx="8192100" cy="10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775" u="none" cap="none" strike="noStrike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DUAL DIPLOMA</a:t>
            </a:r>
            <a:endParaRPr sz="30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"/>
          <p:cNvSpPr/>
          <p:nvPr/>
        </p:nvSpPr>
        <p:spPr>
          <a:xfrm>
            <a:off x="299095" y="6002493"/>
            <a:ext cx="1457782" cy="1278750"/>
          </a:xfrm>
          <a:custGeom>
            <a:rect b="b" l="l" r="r" t="t"/>
            <a:pathLst>
              <a:path extrusionOk="0" h="1278750" w="1457782">
                <a:moveTo>
                  <a:pt x="0" y="0"/>
                </a:moveTo>
                <a:lnTo>
                  <a:pt x="1457782" y="0"/>
                </a:lnTo>
                <a:lnTo>
                  <a:pt x="1457782" y="1278750"/>
                </a:lnTo>
                <a:lnTo>
                  <a:pt x="0" y="12787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5" name="Google Shape;105;p3"/>
          <p:cNvSpPr/>
          <p:nvPr/>
        </p:nvSpPr>
        <p:spPr>
          <a:xfrm>
            <a:off x="2042384" y="3717369"/>
            <a:ext cx="6607232" cy="2312531"/>
          </a:xfrm>
          <a:custGeom>
            <a:rect b="b" l="l" r="r" t="t"/>
            <a:pathLst>
              <a:path extrusionOk="0" h="2312531" w="6607232">
                <a:moveTo>
                  <a:pt x="0" y="0"/>
                </a:moveTo>
                <a:lnTo>
                  <a:pt x="6607232" y="0"/>
                </a:lnTo>
                <a:lnTo>
                  <a:pt x="6607232" y="2312531"/>
                </a:lnTo>
                <a:lnTo>
                  <a:pt x="0" y="23125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6" name="Google Shape;106;p3"/>
          <p:cNvSpPr txBox="1"/>
          <p:nvPr/>
        </p:nvSpPr>
        <p:spPr>
          <a:xfrm>
            <a:off x="1015289" y="784575"/>
            <a:ext cx="5490560" cy="4865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1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3399" u="none" cap="none" strike="noStrike">
                <a:solidFill>
                  <a:srgbClr val="194B3F"/>
                </a:solidFill>
                <a:latin typeface="Open Sans"/>
                <a:ea typeface="Open Sans"/>
                <a:cs typeface="Open Sans"/>
                <a:sym typeface="Open Sans"/>
              </a:rPr>
              <a:t>Cómo es posible</a:t>
            </a:r>
            <a:endParaRPr/>
          </a:p>
        </p:txBody>
      </p:sp>
      <p:sp>
        <p:nvSpPr>
          <p:cNvPr id="107" name="Google Shape;107;p3"/>
          <p:cNvSpPr txBox="1"/>
          <p:nvPr/>
        </p:nvSpPr>
        <p:spPr>
          <a:xfrm>
            <a:off x="2714547" y="6979522"/>
            <a:ext cx="5262905" cy="1816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sng" cap="none" strike="noStrike">
                <a:solidFill>
                  <a:srgbClr val="706F6F"/>
                </a:solidFill>
                <a:latin typeface="Open Sans"/>
                <a:ea typeface="Open Sans"/>
                <a:cs typeface="Open Sans"/>
                <a:sym typeface="Open Sans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www.dualdiploma.cl</a:t>
            </a:r>
            <a:r>
              <a:rPr b="0" i="0" lang="en-US" sz="1100" u="none" cap="none" strike="noStrike">
                <a:solidFill>
                  <a:srgbClr val="706F6F"/>
                </a:solidFill>
                <a:latin typeface="Open Sans"/>
                <a:ea typeface="Open Sans"/>
                <a:cs typeface="Open Sans"/>
                <a:sym typeface="Open Sans"/>
              </a:rPr>
              <a:t> | info@dualdiploma.cl</a:t>
            </a:r>
            <a:endParaRPr/>
          </a:p>
        </p:txBody>
      </p:sp>
      <p:sp>
        <p:nvSpPr>
          <p:cNvPr id="108" name="Google Shape;108;p3"/>
          <p:cNvSpPr txBox="1"/>
          <p:nvPr/>
        </p:nvSpPr>
        <p:spPr>
          <a:xfrm>
            <a:off x="1027986" y="1573438"/>
            <a:ext cx="8908014" cy="19303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706F6F"/>
                </a:solidFill>
                <a:latin typeface="Arial"/>
                <a:ea typeface="Arial"/>
                <a:cs typeface="Arial"/>
                <a:sym typeface="Arial"/>
              </a:rPr>
              <a:t>Para obtener el </a:t>
            </a:r>
            <a:r>
              <a:rPr b="1" i="0" lang="en-US" sz="1500" u="none" cap="none" strike="noStrike">
                <a:solidFill>
                  <a:srgbClr val="706F6F"/>
                </a:solidFill>
                <a:latin typeface="Montserrat"/>
                <a:ea typeface="Montserrat"/>
                <a:cs typeface="Montserrat"/>
                <a:sym typeface="Montserrat"/>
              </a:rPr>
              <a:t>High School Diploma</a:t>
            </a:r>
            <a:r>
              <a:rPr b="0" i="0" lang="en-US" sz="1500" u="none" cap="none" strike="noStrike">
                <a:solidFill>
                  <a:srgbClr val="706F6F"/>
                </a:solidFill>
                <a:latin typeface="Arial"/>
                <a:ea typeface="Arial"/>
                <a:cs typeface="Arial"/>
                <a:sym typeface="Arial"/>
              </a:rPr>
              <a:t> estadounidense, se requieren </a:t>
            </a:r>
            <a:r>
              <a:rPr b="1" i="0" lang="en-US" sz="1500" u="none" cap="none" strike="noStrike">
                <a:solidFill>
                  <a:srgbClr val="706F6F"/>
                </a:solidFill>
                <a:latin typeface="Montserrat"/>
                <a:ea typeface="Montserrat"/>
                <a:cs typeface="Montserrat"/>
                <a:sym typeface="Montserrat"/>
              </a:rPr>
              <a:t>24 créditos</a:t>
            </a:r>
            <a:r>
              <a:rPr b="0" i="0" lang="en-US" sz="1500" u="none" cap="none" strike="noStrike">
                <a:solidFill>
                  <a:srgbClr val="706F6F"/>
                </a:solidFill>
                <a:latin typeface="Arial"/>
                <a:ea typeface="Arial"/>
                <a:cs typeface="Arial"/>
                <a:sym typeface="Arial"/>
              </a:rPr>
              <a:t> en total. </a:t>
            </a:r>
            <a:endParaRPr/>
          </a:p>
          <a:p>
            <a:pPr indent="0" lvl="0" marL="0" marR="0" rtl="0" algn="l">
              <a:lnSpc>
                <a:spcPct val="14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00" u="none" cap="none" strike="noStrike">
              <a:solidFill>
                <a:srgbClr val="706F6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4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706F6F"/>
                </a:solidFill>
                <a:latin typeface="Arial"/>
                <a:ea typeface="Arial"/>
                <a:cs typeface="Arial"/>
                <a:sym typeface="Arial"/>
              </a:rPr>
              <a:t>El 75%, </a:t>
            </a:r>
            <a:r>
              <a:rPr b="1" i="0" lang="en-US" sz="1500" u="none" cap="none" strike="noStrike">
                <a:solidFill>
                  <a:srgbClr val="706F6F"/>
                </a:solidFill>
                <a:latin typeface="Montserrat"/>
                <a:ea typeface="Montserrat"/>
                <a:cs typeface="Montserrat"/>
                <a:sym typeface="Montserrat"/>
              </a:rPr>
              <a:t>18 de estos créditos</a:t>
            </a:r>
            <a:r>
              <a:rPr b="0" i="0" lang="en-US" sz="1500" u="none" cap="none" strike="noStrike">
                <a:solidFill>
                  <a:srgbClr val="706F6F"/>
                </a:solidFill>
                <a:latin typeface="Arial"/>
                <a:ea typeface="Arial"/>
                <a:cs typeface="Arial"/>
                <a:sym typeface="Arial"/>
              </a:rPr>
              <a:t> se convalidan completando la</a:t>
            </a:r>
            <a:r>
              <a:rPr b="1" i="0" lang="en-US" sz="1500" u="none" cap="none" strike="noStrike">
                <a:solidFill>
                  <a:srgbClr val="706F6F"/>
                </a:solidFill>
                <a:latin typeface="Montserrat"/>
                <a:ea typeface="Montserrat"/>
                <a:cs typeface="Montserrat"/>
                <a:sym typeface="Montserrat"/>
              </a:rPr>
              <a:t> educación secundaria chilena</a:t>
            </a:r>
            <a:r>
              <a:rPr b="0" i="0" lang="en-US" sz="1500" u="none" cap="none" strike="noStrike">
                <a:solidFill>
                  <a:srgbClr val="706F6F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/>
          </a:p>
          <a:p>
            <a:pPr indent="0" lvl="0" marL="0" marR="0" rtl="0" algn="l">
              <a:lnSpc>
                <a:spcPct val="14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00" u="none" cap="none" strike="noStrike">
              <a:solidFill>
                <a:srgbClr val="706F6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4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706F6F"/>
                </a:solidFill>
                <a:latin typeface="Arial"/>
                <a:ea typeface="Arial"/>
                <a:cs typeface="Arial"/>
                <a:sym typeface="Arial"/>
              </a:rPr>
              <a:t>Esto significa que el alumno deberá completar </a:t>
            </a:r>
            <a:r>
              <a:rPr b="1" i="0" lang="en-US" sz="1500" u="none" cap="none" strike="noStrike">
                <a:solidFill>
                  <a:srgbClr val="706F6F"/>
                </a:solidFill>
                <a:latin typeface="Montserrat"/>
                <a:ea typeface="Montserrat"/>
                <a:cs typeface="Montserrat"/>
                <a:sym typeface="Montserrat"/>
              </a:rPr>
              <a:t>6 créditos adicionales en formato online</a:t>
            </a:r>
            <a:r>
              <a:rPr b="0" i="0" lang="en-US" sz="1500" u="none" cap="none" strike="noStrike">
                <a:solidFill>
                  <a:srgbClr val="706F6F"/>
                </a:solidFill>
                <a:latin typeface="Arial"/>
                <a:ea typeface="Arial"/>
                <a:cs typeface="Arial"/>
                <a:sym typeface="Arial"/>
              </a:rPr>
              <a:t> con Academica International Studies (AIS) para obtener tu diploma estadounidense.</a:t>
            </a:r>
            <a:endParaRPr/>
          </a:p>
          <a:p>
            <a:pPr indent="0" lvl="0" marL="0" marR="0" rtl="0" algn="l">
              <a:lnSpc>
                <a:spcPct val="14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00" u="none" cap="none" strike="noStrike">
              <a:solidFill>
                <a:srgbClr val="706F6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55145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"/>
          <p:cNvSpPr/>
          <p:nvPr/>
        </p:nvSpPr>
        <p:spPr>
          <a:xfrm>
            <a:off x="299095" y="6002493"/>
            <a:ext cx="1457782" cy="1278750"/>
          </a:xfrm>
          <a:custGeom>
            <a:rect b="b" l="l" r="r" t="t"/>
            <a:pathLst>
              <a:path extrusionOk="0" h="1278750" w="1457782">
                <a:moveTo>
                  <a:pt x="0" y="0"/>
                </a:moveTo>
                <a:lnTo>
                  <a:pt x="1457782" y="0"/>
                </a:lnTo>
                <a:lnTo>
                  <a:pt x="1457782" y="1278750"/>
                </a:lnTo>
                <a:lnTo>
                  <a:pt x="0" y="12787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14" name="Google Shape;114;p4"/>
          <p:cNvGrpSpPr/>
          <p:nvPr/>
        </p:nvGrpSpPr>
        <p:grpSpPr>
          <a:xfrm>
            <a:off x="819500" y="598119"/>
            <a:ext cx="2822448" cy="2828163"/>
            <a:chOff x="63500" y="63500"/>
            <a:chExt cx="2822448" cy="2828163"/>
          </a:xfrm>
        </p:grpSpPr>
        <p:sp>
          <p:nvSpPr>
            <p:cNvPr id="115" name="Google Shape;115;p4"/>
            <p:cNvSpPr/>
            <p:nvPr/>
          </p:nvSpPr>
          <p:spPr>
            <a:xfrm>
              <a:off x="63500" y="63500"/>
              <a:ext cx="2822448" cy="2828163"/>
            </a:xfrm>
            <a:custGeom>
              <a:rect b="b" l="l" r="r" t="t"/>
              <a:pathLst>
                <a:path extrusionOk="0" h="2828163" w="2822448">
                  <a:moveTo>
                    <a:pt x="1411224" y="2802763"/>
                  </a:moveTo>
                  <a:cubicBezTo>
                    <a:pt x="2176526" y="2802763"/>
                    <a:pt x="2797048" y="2181098"/>
                    <a:pt x="2797048" y="1414018"/>
                  </a:cubicBezTo>
                  <a:lnTo>
                    <a:pt x="2809748" y="1414018"/>
                  </a:lnTo>
                  <a:lnTo>
                    <a:pt x="2797048" y="1414018"/>
                  </a:lnTo>
                  <a:cubicBezTo>
                    <a:pt x="2797048" y="647065"/>
                    <a:pt x="2176526" y="25400"/>
                    <a:pt x="1411224" y="25400"/>
                  </a:cubicBezTo>
                  <a:cubicBezTo>
                    <a:pt x="645922" y="25400"/>
                    <a:pt x="25400" y="647065"/>
                    <a:pt x="25400" y="1414018"/>
                  </a:cubicBezTo>
                  <a:lnTo>
                    <a:pt x="12700" y="1414018"/>
                  </a:lnTo>
                  <a:lnTo>
                    <a:pt x="25400" y="1414018"/>
                  </a:lnTo>
                  <a:cubicBezTo>
                    <a:pt x="25400" y="2180971"/>
                    <a:pt x="645922" y="2802763"/>
                    <a:pt x="1411224" y="2802763"/>
                  </a:cubicBezTo>
                  <a:lnTo>
                    <a:pt x="1411224" y="2815463"/>
                  </a:lnTo>
                  <a:lnTo>
                    <a:pt x="1411224" y="2802763"/>
                  </a:lnTo>
                  <a:moveTo>
                    <a:pt x="1411224" y="2828163"/>
                  </a:moveTo>
                  <a:cubicBezTo>
                    <a:pt x="631825" y="2828163"/>
                    <a:pt x="0" y="2195068"/>
                    <a:pt x="0" y="1414018"/>
                  </a:cubicBezTo>
                  <a:cubicBezTo>
                    <a:pt x="0" y="632968"/>
                    <a:pt x="631825" y="0"/>
                    <a:pt x="1411224" y="0"/>
                  </a:cubicBezTo>
                  <a:cubicBezTo>
                    <a:pt x="2190623" y="0"/>
                    <a:pt x="2822448" y="633095"/>
                    <a:pt x="2822448" y="1414018"/>
                  </a:cubicBezTo>
                  <a:cubicBezTo>
                    <a:pt x="2822448" y="2194941"/>
                    <a:pt x="2190623" y="2828163"/>
                    <a:pt x="1411224" y="28281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>
              <a:off x="1193800" y="477393"/>
              <a:ext cx="516763" cy="762508"/>
            </a:xfrm>
            <a:custGeom>
              <a:rect b="b" l="l" r="r" t="t"/>
              <a:pathLst>
                <a:path extrusionOk="0" h="762508" w="516763">
                  <a:moveTo>
                    <a:pt x="501269" y="562737"/>
                  </a:moveTo>
                  <a:lnTo>
                    <a:pt x="516763" y="555752"/>
                  </a:lnTo>
                  <a:lnTo>
                    <a:pt x="516763" y="37846"/>
                  </a:lnTo>
                  <a:cubicBezTo>
                    <a:pt x="516763" y="17018"/>
                    <a:pt x="499872" y="0"/>
                    <a:pt x="478917" y="0"/>
                  </a:cubicBezTo>
                  <a:lnTo>
                    <a:pt x="71247" y="0"/>
                  </a:lnTo>
                  <a:cubicBezTo>
                    <a:pt x="31877" y="0"/>
                    <a:pt x="0" y="32004"/>
                    <a:pt x="0" y="71247"/>
                  </a:cubicBezTo>
                  <a:lnTo>
                    <a:pt x="0" y="602615"/>
                  </a:lnTo>
                  <a:cubicBezTo>
                    <a:pt x="0" y="641985"/>
                    <a:pt x="32004" y="673862"/>
                    <a:pt x="71247" y="673862"/>
                  </a:cubicBezTo>
                  <a:lnTo>
                    <a:pt x="273558" y="673862"/>
                  </a:lnTo>
                  <a:lnTo>
                    <a:pt x="273558" y="762508"/>
                  </a:lnTo>
                  <a:lnTo>
                    <a:pt x="335280" y="732917"/>
                  </a:lnTo>
                  <a:lnTo>
                    <a:pt x="397002" y="762508"/>
                  </a:lnTo>
                  <a:lnTo>
                    <a:pt x="397002" y="673989"/>
                  </a:lnTo>
                  <a:lnTo>
                    <a:pt x="501269" y="673989"/>
                  </a:lnTo>
                  <a:cubicBezTo>
                    <a:pt x="509778" y="673354"/>
                    <a:pt x="516128" y="665861"/>
                    <a:pt x="515493" y="657352"/>
                  </a:cubicBezTo>
                  <a:lnTo>
                    <a:pt x="508889" y="643763"/>
                  </a:lnTo>
                  <a:lnTo>
                    <a:pt x="485902" y="643128"/>
                  </a:lnTo>
                  <a:lnTo>
                    <a:pt x="485902" y="562737"/>
                  </a:lnTo>
                  <a:close/>
                  <a:moveTo>
                    <a:pt x="30861" y="71374"/>
                  </a:moveTo>
                  <a:cubicBezTo>
                    <a:pt x="30861" y="49022"/>
                    <a:pt x="48895" y="30988"/>
                    <a:pt x="71247" y="30861"/>
                  </a:cubicBezTo>
                  <a:lnTo>
                    <a:pt x="116586" y="30861"/>
                  </a:lnTo>
                  <a:lnTo>
                    <a:pt x="116586" y="531368"/>
                  </a:lnTo>
                  <a:lnTo>
                    <a:pt x="71247" y="531368"/>
                  </a:lnTo>
                  <a:cubicBezTo>
                    <a:pt x="56769" y="531368"/>
                    <a:pt x="42672" y="535686"/>
                    <a:pt x="30734" y="543941"/>
                  </a:cubicBezTo>
                  <a:close/>
                  <a:moveTo>
                    <a:pt x="273558" y="643128"/>
                  </a:moveTo>
                  <a:lnTo>
                    <a:pt x="71247" y="643128"/>
                  </a:lnTo>
                  <a:cubicBezTo>
                    <a:pt x="48895" y="641985"/>
                    <a:pt x="31750" y="623062"/>
                    <a:pt x="32766" y="600710"/>
                  </a:cubicBezTo>
                  <a:cubicBezTo>
                    <a:pt x="33782" y="579882"/>
                    <a:pt x="50419" y="563245"/>
                    <a:pt x="71247" y="562229"/>
                  </a:cubicBezTo>
                  <a:lnTo>
                    <a:pt x="273558" y="562229"/>
                  </a:lnTo>
                  <a:close/>
                  <a:moveTo>
                    <a:pt x="366141" y="713613"/>
                  </a:moveTo>
                  <a:lnTo>
                    <a:pt x="335280" y="698754"/>
                  </a:lnTo>
                  <a:lnTo>
                    <a:pt x="304419" y="713613"/>
                  </a:lnTo>
                  <a:lnTo>
                    <a:pt x="304419" y="562483"/>
                  </a:lnTo>
                  <a:lnTo>
                    <a:pt x="366141" y="562483"/>
                  </a:lnTo>
                  <a:close/>
                  <a:moveTo>
                    <a:pt x="454787" y="643128"/>
                  </a:moveTo>
                  <a:lnTo>
                    <a:pt x="397129" y="643128"/>
                  </a:lnTo>
                  <a:lnTo>
                    <a:pt x="397129" y="562610"/>
                  </a:lnTo>
                  <a:lnTo>
                    <a:pt x="455422" y="562610"/>
                  </a:lnTo>
                  <a:close/>
                  <a:moveTo>
                    <a:pt x="147447" y="531495"/>
                  </a:moveTo>
                  <a:lnTo>
                    <a:pt x="147447" y="30861"/>
                  </a:lnTo>
                  <a:lnTo>
                    <a:pt x="479044" y="30861"/>
                  </a:lnTo>
                  <a:cubicBezTo>
                    <a:pt x="482854" y="30861"/>
                    <a:pt x="486029" y="34036"/>
                    <a:pt x="486029" y="37846"/>
                  </a:cubicBezTo>
                  <a:lnTo>
                    <a:pt x="486029" y="5313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7" name="Google Shape;117;p4"/>
          <p:cNvSpPr/>
          <p:nvPr/>
        </p:nvSpPr>
        <p:spPr>
          <a:xfrm>
            <a:off x="9607467" y="7180097"/>
            <a:ext cx="277873" cy="12697"/>
          </a:xfrm>
          <a:custGeom>
            <a:rect b="b" l="l" r="r" t="t"/>
            <a:pathLst>
              <a:path extrusionOk="0" h="12700" w="277876">
                <a:moveTo>
                  <a:pt x="0" y="0"/>
                </a:moveTo>
                <a:lnTo>
                  <a:pt x="277876" y="0"/>
                </a:lnTo>
                <a:lnTo>
                  <a:pt x="277876" y="12700"/>
                </a:lnTo>
                <a:lnTo>
                  <a:pt x="0" y="127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18" name="Google Shape;118;p4"/>
          <p:cNvSpPr txBox="1"/>
          <p:nvPr/>
        </p:nvSpPr>
        <p:spPr>
          <a:xfrm>
            <a:off x="1190330" y="1801682"/>
            <a:ext cx="2100396" cy="8763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Programa</a:t>
            </a:r>
            <a:r>
              <a:rPr b="0" i="0" lang="en-US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0" marR="0" rtl="0" algn="r">
              <a:lnSpc>
                <a:spcPct val="13996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de estudios</a:t>
            </a:r>
            <a:endParaRPr/>
          </a:p>
        </p:txBody>
      </p:sp>
      <p:sp>
        <p:nvSpPr>
          <p:cNvPr id="119" name="Google Shape;119;p4"/>
          <p:cNvSpPr txBox="1"/>
          <p:nvPr/>
        </p:nvSpPr>
        <p:spPr>
          <a:xfrm>
            <a:off x="4528366" y="674875"/>
            <a:ext cx="5356936" cy="23488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El Dual Diploma se puede iniciar en 8º básico, 1º, 2º o 3º de media de Chile. </a:t>
            </a:r>
            <a:endParaRPr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5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Empezar cuanto antes permite una distribución más holgada de las asignaturas y una menor carga lectiva durante su educación media.  </a:t>
            </a:r>
            <a:endParaRPr/>
          </a:p>
          <a:p>
            <a:pPr indent="0" lvl="0" marL="0" marR="0" rtl="0" algn="l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5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Y favorece, a la vez, que el alumno desarrolle cuanto antes su responsabilidad y su madurez en el trabajo.</a:t>
            </a:r>
            <a:endParaRPr/>
          </a:p>
        </p:txBody>
      </p:sp>
      <p:sp>
        <p:nvSpPr>
          <p:cNvPr id="120" name="Google Shape;120;p4"/>
          <p:cNvSpPr txBox="1"/>
          <p:nvPr/>
        </p:nvSpPr>
        <p:spPr>
          <a:xfrm>
            <a:off x="2714547" y="6979522"/>
            <a:ext cx="5262905" cy="1816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sng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www.dualdiploma.cl</a:t>
            </a:r>
            <a:r>
              <a:rPr b="0" i="0" lang="en-US" sz="11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| info@dualdiploma.cl</a:t>
            </a:r>
            <a:endParaRPr/>
          </a:p>
        </p:txBody>
      </p:sp>
      <p:grpSp>
        <p:nvGrpSpPr>
          <p:cNvPr id="121" name="Google Shape;121;p4"/>
          <p:cNvGrpSpPr/>
          <p:nvPr/>
        </p:nvGrpSpPr>
        <p:grpSpPr>
          <a:xfrm>
            <a:off x="679066" y="3895132"/>
            <a:ext cx="3928742" cy="190752"/>
            <a:chOff x="63500" y="63500"/>
            <a:chExt cx="3928745" cy="190754"/>
          </a:xfrm>
        </p:grpSpPr>
        <p:sp>
          <p:nvSpPr>
            <p:cNvPr id="122" name="Google Shape;122;p4"/>
            <p:cNvSpPr/>
            <p:nvPr/>
          </p:nvSpPr>
          <p:spPr>
            <a:xfrm>
              <a:off x="274574" y="241554"/>
              <a:ext cx="3717671" cy="12700"/>
            </a:xfrm>
            <a:custGeom>
              <a:rect b="b" l="l" r="r" t="t"/>
              <a:pathLst>
                <a:path extrusionOk="0" h="12700" w="3717671">
                  <a:moveTo>
                    <a:pt x="0" y="0"/>
                  </a:moveTo>
                  <a:lnTo>
                    <a:pt x="3717671" y="0"/>
                  </a:lnTo>
                  <a:lnTo>
                    <a:pt x="3717671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123" name="Google Shape;123;p4"/>
            <p:cNvSpPr/>
            <p:nvPr/>
          </p:nvSpPr>
          <p:spPr>
            <a:xfrm>
              <a:off x="63500" y="63500"/>
              <a:ext cx="120396" cy="120523"/>
            </a:xfrm>
            <a:custGeom>
              <a:rect b="b" l="l" r="r" t="t"/>
              <a:pathLst>
                <a:path extrusionOk="0" h="120523" w="120396">
                  <a:moveTo>
                    <a:pt x="60198" y="120523"/>
                  </a:moveTo>
                  <a:cubicBezTo>
                    <a:pt x="93472" y="120523"/>
                    <a:pt x="120396" y="93599"/>
                    <a:pt x="120396" y="60325"/>
                  </a:cubicBezTo>
                  <a:cubicBezTo>
                    <a:pt x="120396" y="27051"/>
                    <a:pt x="93472" y="0"/>
                    <a:pt x="60198" y="0"/>
                  </a:cubicBezTo>
                  <a:cubicBezTo>
                    <a:pt x="26924" y="0"/>
                    <a:pt x="0" y="26924"/>
                    <a:pt x="0" y="60198"/>
                  </a:cubicBezTo>
                  <a:cubicBezTo>
                    <a:pt x="0" y="93472"/>
                    <a:pt x="26924" y="120396"/>
                    <a:pt x="60198" y="12039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4" name="Google Shape;124;p4"/>
          <p:cNvSpPr txBox="1"/>
          <p:nvPr/>
        </p:nvSpPr>
        <p:spPr>
          <a:xfrm>
            <a:off x="890162" y="3783722"/>
            <a:ext cx="3370833" cy="2736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4 Year Program</a:t>
            </a:r>
            <a:endParaRPr/>
          </a:p>
        </p:txBody>
      </p:sp>
      <p:sp>
        <p:nvSpPr>
          <p:cNvPr id="125" name="Google Shape;125;p4"/>
          <p:cNvSpPr txBox="1"/>
          <p:nvPr/>
        </p:nvSpPr>
        <p:spPr>
          <a:xfrm>
            <a:off x="890162" y="4201860"/>
            <a:ext cx="628075" cy="2434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25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72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Año 1:</a:t>
            </a:r>
            <a:endParaRPr/>
          </a:p>
        </p:txBody>
      </p:sp>
      <p:sp>
        <p:nvSpPr>
          <p:cNvPr id="126" name="Google Shape;126;p4"/>
          <p:cNvSpPr txBox="1"/>
          <p:nvPr/>
        </p:nvSpPr>
        <p:spPr>
          <a:xfrm>
            <a:off x="890162" y="4468484"/>
            <a:ext cx="612152" cy="2434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25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72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Año 2:</a:t>
            </a:r>
            <a:endParaRPr/>
          </a:p>
        </p:txBody>
      </p:sp>
      <p:sp>
        <p:nvSpPr>
          <p:cNvPr id="127" name="Google Shape;127;p4"/>
          <p:cNvSpPr txBox="1"/>
          <p:nvPr/>
        </p:nvSpPr>
        <p:spPr>
          <a:xfrm>
            <a:off x="890162" y="4735108"/>
            <a:ext cx="614044" cy="2434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25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72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Año 3:</a:t>
            </a:r>
            <a:endParaRPr/>
          </a:p>
        </p:txBody>
      </p:sp>
      <p:sp>
        <p:nvSpPr>
          <p:cNvPr id="128" name="Google Shape;128;p4"/>
          <p:cNvSpPr txBox="1"/>
          <p:nvPr/>
        </p:nvSpPr>
        <p:spPr>
          <a:xfrm>
            <a:off x="890172" y="5001732"/>
            <a:ext cx="2245081" cy="2434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25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72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Año 4:</a:t>
            </a:r>
            <a:endParaRPr/>
          </a:p>
        </p:txBody>
      </p:sp>
      <p:sp>
        <p:nvSpPr>
          <p:cNvPr id="129" name="Google Shape;129;p4"/>
          <p:cNvSpPr txBox="1"/>
          <p:nvPr/>
        </p:nvSpPr>
        <p:spPr>
          <a:xfrm>
            <a:off x="1569259" y="4192408"/>
            <a:ext cx="674170" cy="2529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25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7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English</a:t>
            </a:r>
            <a:endParaRPr/>
          </a:p>
        </p:txBody>
      </p:sp>
      <p:sp>
        <p:nvSpPr>
          <p:cNvPr id="130" name="Google Shape;130;p4"/>
          <p:cNvSpPr txBox="1"/>
          <p:nvPr/>
        </p:nvSpPr>
        <p:spPr>
          <a:xfrm>
            <a:off x="1569259" y="4472637"/>
            <a:ext cx="3048752" cy="2434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25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7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English &amp; Elective</a:t>
            </a:r>
            <a:endParaRPr/>
          </a:p>
        </p:txBody>
      </p:sp>
      <p:sp>
        <p:nvSpPr>
          <p:cNvPr id="131" name="Google Shape;131;p4"/>
          <p:cNvSpPr txBox="1"/>
          <p:nvPr/>
        </p:nvSpPr>
        <p:spPr>
          <a:xfrm>
            <a:off x="1569259" y="4740480"/>
            <a:ext cx="2043884" cy="2529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25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7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U.S. History &amp; Elective</a:t>
            </a:r>
            <a:endParaRPr/>
          </a:p>
        </p:txBody>
      </p:sp>
      <p:sp>
        <p:nvSpPr>
          <p:cNvPr id="132" name="Google Shape;132;p4"/>
          <p:cNvSpPr txBox="1"/>
          <p:nvPr/>
        </p:nvSpPr>
        <p:spPr>
          <a:xfrm>
            <a:off x="1569259" y="5022001"/>
            <a:ext cx="2691736" cy="2529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25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7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U.S. Government+Economics</a:t>
            </a:r>
            <a:endParaRPr/>
          </a:p>
        </p:txBody>
      </p:sp>
      <p:grpSp>
        <p:nvGrpSpPr>
          <p:cNvPr id="133" name="Google Shape;133;p4"/>
          <p:cNvGrpSpPr/>
          <p:nvPr/>
        </p:nvGrpSpPr>
        <p:grpSpPr>
          <a:xfrm>
            <a:off x="5197891" y="3904943"/>
            <a:ext cx="3858003" cy="190752"/>
            <a:chOff x="63500" y="63500"/>
            <a:chExt cx="3858006" cy="190754"/>
          </a:xfrm>
        </p:grpSpPr>
        <p:sp>
          <p:nvSpPr>
            <p:cNvPr id="134" name="Google Shape;134;p4"/>
            <p:cNvSpPr/>
            <p:nvPr/>
          </p:nvSpPr>
          <p:spPr>
            <a:xfrm>
              <a:off x="274574" y="241554"/>
              <a:ext cx="3646932" cy="12700"/>
            </a:xfrm>
            <a:custGeom>
              <a:rect b="b" l="l" r="r" t="t"/>
              <a:pathLst>
                <a:path extrusionOk="0" h="12700" w="3646932">
                  <a:moveTo>
                    <a:pt x="0" y="0"/>
                  </a:moveTo>
                  <a:lnTo>
                    <a:pt x="3646932" y="0"/>
                  </a:lnTo>
                  <a:lnTo>
                    <a:pt x="3646932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135" name="Google Shape;135;p4"/>
            <p:cNvSpPr/>
            <p:nvPr/>
          </p:nvSpPr>
          <p:spPr>
            <a:xfrm>
              <a:off x="63500" y="63500"/>
              <a:ext cx="120396" cy="120523"/>
            </a:xfrm>
            <a:custGeom>
              <a:rect b="b" l="l" r="r" t="t"/>
              <a:pathLst>
                <a:path extrusionOk="0" h="120523" w="120396">
                  <a:moveTo>
                    <a:pt x="60198" y="120523"/>
                  </a:moveTo>
                  <a:cubicBezTo>
                    <a:pt x="93472" y="120523"/>
                    <a:pt x="120396" y="93599"/>
                    <a:pt x="120396" y="60325"/>
                  </a:cubicBezTo>
                  <a:cubicBezTo>
                    <a:pt x="120396" y="27051"/>
                    <a:pt x="93472" y="0"/>
                    <a:pt x="60198" y="0"/>
                  </a:cubicBezTo>
                  <a:cubicBezTo>
                    <a:pt x="26924" y="0"/>
                    <a:pt x="0" y="26924"/>
                    <a:pt x="0" y="60198"/>
                  </a:cubicBezTo>
                  <a:cubicBezTo>
                    <a:pt x="0" y="93472"/>
                    <a:pt x="26924" y="120396"/>
                    <a:pt x="60198" y="12039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6" name="Google Shape;136;p4"/>
          <p:cNvSpPr txBox="1"/>
          <p:nvPr/>
        </p:nvSpPr>
        <p:spPr>
          <a:xfrm>
            <a:off x="5408978" y="3793533"/>
            <a:ext cx="2314879" cy="2736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3 Year Program</a:t>
            </a:r>
            <a:endParaRPr/>
          </a:p>
        </p:txBody>
      </p:sp>
      <p:sp>
        <p:nvSpPr>
          <p:cNvPr id="137" name="Google Shape;137;p4"/>
          <p:cNvSpPr txBox="1"/>
          <p:nvPr/>
        </p:nvSpPr>
        <p:spPr>
          <a:xfrm>
            <a:off x="5994625" y="4225920"/>
            <a:ext cx="3104445" cy="2574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53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7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English &amp; Elective</a:t>
            </a:r>
            <a:endParaRPr/>
          </a:p>
        </p:txBody>
      </p:sp>
      <p:sp>
        <p:nvSpPr>
          <p:cNvPr id="138" name="Google Shape;138;p4"/>
          <p:cNvSpPr txBox="1"/>
          <p:nvPr/>
        </p:nvSpPr>
        <p:spPr>
          <a:xfrm>
            <a:off x="6000466" y="4483092"/>
            <a:ext cx="1995630" cy="2624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53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7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English &amp; U.S History</a:t>
            </a:r>
            <a:endParaRPr/>
          </a:p>
        </p:txBody>
      </p:sp>
      <p:sp>
        <p:nvSpPr>
          <p:cNvPr id="139" name="Google Shape;139;p4"/>
          <p:cNvSpPr txBox="1"/>
          <p:nvPr/>
        </p:nvSpPr>
        <p:spPr>
          <a:xfrm>
            <a:off x="6021130" y="4754442"/>
            <a:ext cx="3725789" cy="2574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53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7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U.S Government/Economics &amp; Elective</a:t>
            </a:r>
            <a:endParaRPr/>
          </a:p>
        </p:txBody>
      </p:sp>
      <p:sp>
        <p:nvSpPr>
          <p:cNvPr id="140" name="Google Shape;140;p4"/>
          <p:cNvSpPr txBox="1"/>
          <p:nvPr/>
        </p:nvSpPr>
        <p:spPr>
          <a:xfrm>
            <a:off x="5408978" y="4235445"/>
            <a:ext cx="628075" cy="2434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25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72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Año 1:</a:t>
            </a:r>
            <a:endParaRPr/>
          </a:p>
        </p:txBody>
      </p:sp>
      <p:sp>
        <p:nvSpPr>
          <p:cNvPr id="141" name="Google Shape;141;p4"/>
          <p:cNvSpPr txBox="1"/>
          <p:nvPr/>
        </p:nvSpPr>
        <p:spPr>
          <a:xfrm>
            <a:off x="5408978" y="4502069"/>
            <a:ext cx="612152" cy="2434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25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72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Año 2:</a:t>
            </a:r>
            <a:endParaRPr/>
          </a:p>
        </p:txBody>
      </p:sp>
      <p:sp>
        <p:nvSpPr>
          <p:cNvPr id="142" name="Google Shape;142;p4"/>
          <p:cNvSpPr txBox="1"/>
          <p:nvPr/>
        </p:nvSpPr>
        <p:spPr>
          <a:xfrm>
            <a:off x="5408978" y="4768693"/>
            <a:ext cx="614044" cy="2434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25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72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Año 3:</a:t>
            </a:r>
            <a:endParaRPr/>
          </a:p>
        </p:txBody>
      </p:sp>
      <p:grpSp>
        <p:nvGrpSpPr>
          <p:cNvPr id="143" name="Google Shape;143;p4"/>
          <p:cNvGrpSpPr/>
          <p:nvPr/>
        </p:nvGrpSpPr>
        <p:grpSpPr>
          <a:xfrm>
            <a:off x="5197891" y="5523362"/>
            <a:ext cx="4635497" cy="215773"/>
            <a:chOff x="63500" y="63500"/>
            <a:chExt cx="4635500" cy="215773"/>
          </a:xfrm>
        </p:grpSpPr>
        <p:sp>
          <p:nvSpPr>
            <p:cNvPr id="144" name="Google Shape;144;p4"/>
            <p:cNvSpPr/>
            <p:nvPr/>
          </p:nvSpPr>
          <p:spPr>
            <a:xfrm>
              <a:off x="274574" y="266573"/>
              <a:ext cx="4424426" cy="12700"/>
            </a:xfrm>
            <a:custGeom>
              <a:rect b="b" l="l" r="r" t="t"/>
              <a:pathLst>
                <a:path extrusionOk="0" h="12700" w="4424426">
                  <a:moveTo>
                    <a:pt x="0" y="0"/>
                  </a:moveTo>
                  <a:lnTo>
                    <a:pt x="4424426" y="0"/>
                  </a:lnTo>
                  <a:lnTo>
                    <a:pt x="4424426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145" name="Google Shape;145;p4"/>
            <p:cNvSpPr/>
            <p:nvPr/>
          </p:nvSpPr>
          <p:spPr>
            <a:xfrm>
              <a:off x="63500" y="63500"/>
              <a:ext cx="120396" cy="120523"/>
            </a:xfrm>
            <a:custGeom>
              <a:rect b="b" l="l" r="r" t="t"/>
              <a:pathLst>
                <a:path extrusionOk="0" h="120523" w="120396">
                  <a:moveTo>
                    <a:pt x="60198" y="120523"/>
                  </a:moveTo>
                  <a:cubicBezTo>
                    <a:pt x="93472" y="120523"/>
                    <a:pt x="120396" y="93599"/>
                    <a:pt x="120396" y="60325"/>
                  </a:cubicBezTo>
                  <a:cubicBezTo>
                    <a:pt x="120396" y="27051"/>
                    <a:pt x="93472" y="0"/>
                    <a:pt x="60198" y="0"/>
                  </a:cubicBezTo>
                  <a:cubicBezTo>
                    <a:pt x="26924" y="0"/>
                    <a:pt x="0" y="26924"/>
                    <a:pt x="0" y="60198"/>
                  </a:cubicBezTo>
                  <a:cubicBezTo>
                    <a:pt x="0" y="93472"/>
                    <a:pt x="26924" y="120396"/>
                    <a:pt x="60198" y="12039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6" name="Google Shape;146;p4"/>
          <p:cNvSpPr txBox="1"/>
          <p:nvPr/>
        </p:nvSpPr>
        <p:spPr>
          <a:xfrm>
            <a:off x="5408978" y="5436859"/>
            <a:ext cx="2314879" cy="2736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 Year Program</a:t>
            </a:r>
            <a:endParaRPr/>
          </a:p>
        </p:txBody>
      </p:sp>
      <p:sp>
        <p:nvSpPr>
          <p:cNvPr id="147" name="Google Shape;147;p4"/>
          <p:cNvSpPr txBox="1"/>
          <p:nvPr/>
        </p:nvSpPr>
        <p:spPr>
          <a:xfrm>
            <a:off x="6000466" y="5874045"/>
            <a:ext cx="4285800" cy="2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7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English, U.S History &amp; Life Management Skills </a:t>
            </a:r>
            <a:endParaRPr/>
          </a:p>
        </p:txBody>
      </p:sp>
      <p:sp>
        <p:nvSpPr>
          <p:cNvPr id="148" name="Google Shape;148;p4"/>
          <p:cNvSpPr txBox="1"/>
          <p:nvPr/>
        </p:nvSpPr>
        <p:spPr>
          <a:xfrm>
            <a:off x="6038314" y="6150840"/>
            <a:ext cx="4948500" cy="2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7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English, U.S Government/Economics &amp; Elective</a:t>
            </a:r>
            <a:endParaRPr/>
          </a:p>
        </p:txBody>
      </p:sp>
      <p:sp>
        <p:nvSpPr>
          <p:cNvPr id="149" name="Google Shape;149;p4"/>
          <p:cNvSpPr txBox="1"/>
          <p:nvPr/>
        </p:nvSpPr>
        <p:spPr>
          <a:xfrm>
            <a:off x="5408978" y="5878771"/>
            <a:ext cx="628075" cy="2434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25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72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Año 1:</a:t>
            </a:r>
            <a:endParaRPr/>
          </a:p>
        </p:txBody>
      </p:sp>
      <p:sp>
        <p:nvSpPr>
          <p:cNvPr id="150" name="Google Shape;150;p4"/>
          <p:cNvSpPr txBox="1"/>
          <p:nvPr/>
        </p:nvSpPr>
        <p:spPr>
          <a:xfrm>
            <a:off x="5408978" y="6145395"/>
            <a:ext cx="612152" cy="2434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25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72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Año 2: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5"/>
          <p:cNvSpPr/>
          <p:nvPr/>
        </p:nvSpPr>
        <p:spPr>
          <a:xfrm>
            <a:off x="1583998" y="1264510"/>
            <a:ext cx="12697" cy="4423534"/>
          </a:xfrm>
          <a:custGeom>
            <a:rect b="b" l="l" r="r" t="t"/>
            <a:pathLst>
              <a:path extrusionOk="0" h="4423537" w="12700">
                <a:moveTo>
                  <a:pt x="12700" y="0"/>
                </a:moveTo>
                <a:lnTo>
                  <a:pt x="12700" y="4423537"/>
                </a:lnTo>
                <a:lnTo>
                  <a:pt x="0" y="4423537"/>
                </a:lnTo>
                <a:lnTo>
                  <a:pt x="0" y="0"/>
                </a:lnTo>
                <a:close/>
              </a:path>
            </a:pathLst>
          </a:custGeom>
          <a:solidFill>
            <a:srgbClr val="194B3F"/>
          </a:solidFill>
          <a:ln>
            <a:noFill/>
          </a:ln>
        </p:spPr>
      </p:sp>
      <p:sp>
        <p:nvSpPr>
          <p:cNvPr id="156" name="Google Shape;156;p5"/>
          <p:cNvSpPr/>
          <p:nvPr/>
        </p:nvSpPr>
        <p:spPr>
          <a:xfrm>
            <a:off x="299095" y="6002493"/>
            <a:ext cx="1457782" cy="1278750"/>
          </a:xfrm>
          <a:custGeom>
            <a:rect b="b" l="l" r="r" t="t"/>
            <a:pathLst>
              <a:path extrusionOk="0" h="1278750" w="1457782">
                <a:moveTo>
                  <a:pt x="0" y="0"/>
                </a:moveTo>
                <a:lnTo>
                  <a:pt x="1457782" y="0"/>
                </a:lnTo>
                <a:lnTo>
                  <a:pt x="1457782" y="1278750"/>
                </a:lnTo>
                <a:lnTo>
                  <a:pt x="0" y="12787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7" name="Google Shape;157;p5"/>
          <p:cNvSpPr/>
          <p:nvPr/>
        </p:nvSpPr>
        <p:spPr>
          <a:xfrm>
            <a:off x="9607467" y="7180097"/>
            <a:ext cx="277873" cy="12697"/>
          </a:xfrm>
          <a:custGeom>
            <a:rect b="b" l="l" r="r" t="t"/>
            <a:pathLst>
              <a:path extrusionOk="0" h="12700" w="277876">
                <a:moveTo>
                  <a:pt x="0" y="0"/>
                </a:moveTo>
                <a:lnTo>
                  <a:pt x="277876" y="0"/>
                </a:lnTo>
                <a:lnTo>
                  <a:pt x="277876" y="12700"/>
                </a:lnTo>
                <a:lnTo>
                  <a:pt x="0" y="12700"/>
                </a:lnTo>
                <a:close/>
              </a:path>
            </a:pathLst>
          </a:custGeom>
          <a:solidFill>
            <a:srgbClr val="194B3F"/>
          </a:solidFill>
          <a:ln>
            <a:noFill/>
          </a:ln>
        </p:spPr>
      </p:sp>
      <p:sp>
        <p:nvSpPr>
          <p:cNvPr id="158" name="Google Shape;158;p5"/>
          <p:cNvSpPr/>
          <p:nvPr/>
        </p:nvSpPr>
        <p:spPr>
          <a:xfrm>
            <a:off x="1945164" y="3144476"/>
            <a:ext cx="2592257" cy="1921673"/>
          </a:xfrm>
          <a:custGeom>
            <a:rect b="b" l="l" r="r" t="t"/>
            <a:pathLst>
              <a:path extrusionOk="0" h="1921673" w="2592257">
                <a:moveTo>
                  <a:pt x="0" y="0"/>
                </a:moveTo>
                <a:lnTo>
                  <a:pt x="2592257" y="0"/>
                </a:lnTo>
                <a:lnTo>
                  <a:pt x="2592257" y="1921673"/>
                </a:lnTo>
                <a:lnTo>
                  <a:pt x="0" y="192167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9" name="Google Shape;159;p5"/>
          <p:cNvSpPr/>
          <p:nvPr/>
        </p:nvSpPr>
        <p:spPr>
          <a:xfrm>
            <a:off x="4496890" y="3173101"/>
            <a:ext cx="2680422" cy="1893048"/>
          </a:xfrm>
          <a:custGeom>
            <a:rect b="b" l="l" r="r" t="t"/>
            <a:pathLst>
              <a:path extrusionOk="0" h="1893048" w="2680422">
                <a:moveTo>
                  <a:pt x="0" y="0"/>
                </a:moveTo>
                <a:lnTo>
                  <a:pt x="2680422" y="0"/>
                </a:lnTo>
                <a:lnTo>
                  <a:pt x="2680422" y="1893048"/>
                </a:lnTo>
                <a:lnTo>
                  <a:pt x="0" y="18930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0" name="Google Shape;160;p5"/>
          <p:cNvSpPr/>
          <p:nvPr/>
        </p:nvSpPr>
        <p:spPr>
          <a:xfrm>
            <a:off x="7108556" y="3201726"/>
            <a:ext cx="2498912" cy="1864423"/>
          </a:xfrm>
          <a:custGeom>
            <a:rect b="b" l="l" r="r" t="t"/>
            <a:pathLst>
              <a:path extrusionOk="0" h="1864423" w="2498912">
                <a:moveTo>
                  <a:pt x="0" y="0"/>
                </a:moveTo>
                <a:lnTo>
                  <a:pt x="2498911" y="0"/>
                </a:lnTo>
                <a:lnTo>
                  <a:pt x="2498911" y="1864423"/>
                </a:lnTo>
                <a:lnTo>
                  <a:pt x="0" y="18644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1" name="Google Shape;161;p5"/>
          <p:cNvSpPr txBox="1"/>
          <p:nvPr/>
        </p:nvSpPr>
        <p:spPr>
          <a:xfrm>
            <a:off x="1998002" y="1360438"/>
            <a:ext cx="7748383" cy="9836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575756"/>
                </a:solidFill>
                <a:latin typeface="Arial"/>
                <a:ea typeface="Arial"/>
                <a:cs typeface="Arial"/>
                <a:sym typeface="Arial"/>
              </a:rPr>
              <a:t>A cada estudiante del programa </a:t>
            </a:r>
            <a:r>
              <a:rPr b="1" i="0" lang="en-US" sz="1400" u="none" cap="none" strike="noStrike">
                <a:solidFill>
                  <a:srgbClr val="575756"/>
                </a:solidFill>
                <a:latin typeface="Montserrat"/>
                <a:ea typeface="Montserrat"/>
                <a:cs typeface="Montserrat"/>
                <a:sym typeface="Montserrat"/>
              </a:rPr>
              <a:t>se le asigna un profesor estadounidense certificado</a:t>
            </a:r>
            <a:r>
              <a:rPr b="0" i="0" lang="en-US" sz="1400" u="none" cap="none" strike="noStrike">
                <a:solidFill>
                  <a:srgbClr val="575756"/>
                </a:solidFill>
                <a:latin typeface="Arial"/>
                <a:ea typeface="Arial"/>
                <a:cs typeface="Arial"/>
                <a:sym typeface="Arial"/>
              </a:rPr>
              <a:t>, quien lo guiará en su proceso de aprendizaje. Las actividades se imparten a través de una plataforma educativa avanzada, diseñada para proporcionar una experiencia de aprendizaje interactiva y enriquecedora, siempre guiada por el profesor asignado.</a:t>
            </a:r>
            <a:endParaRPr/>
          </a:p>
        </p:txBody>
      </p:sp>
      <p:sp>
        <p:nvSpPr>
          <p:cNvPr id="162" name="Google Shape;162;p5"/>
          <p:cNvSpPr txBox="1"/>
          <p:nvPr/>
        </p:nvSpPr>
        <p:spPr>
          <a:xfrm>
            <a:off x="2714547" y="6979522"/>
            <a:ext cx="5262905" cy="1816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sng" cap="none" strike="noStrike">
                <a:solidFill>
                  <a:srgbClr val="706F6F"/>
                </a:solidFill>
                <a:latin typeface="Open Sans"/>
                <a:ea typeface="Open Sans"/>
                <a:cs typeface="Open Sans"/>
                <a:sym typeface="Open Sans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www.dualdiploma.cl</a:t>
            </a:r>
            <a:r>
              <a:rPr b="0" i="0" lang="en-US" sz="1100" u="none" cap="none" strike="noStrike">
                <a:solidFill>
                  <a:srgbClr val="706F6F"/>
                </a:solidFill>
                <a:latin typeface="Open Sans"/>
                <a:ea typeface="Open Sans"/>
                <a:cs typeface="Open Sans"/>
                <a:sym typeface="Open Sans"/>
              </a:rPr>
              <a:t> | info@dualdiploma.cl</a:t>
            </a:r>
            <a:endParaRPr/>
          </a:p>
        </p:txBody>
      </p:sp>
      <p:sp>
        <p:nvSpPr>
          <p:cNvPr id="163" name="Google Shape;163;p5"/>
          <p:cNvSpPr txBox="1"/>
          <p:nvPr/>
        </p:nvSpPr>
        <p:spPr>
          <a:xfrm>
            <a:off x="1997999" y="704050"/>
            <a:ext cx="57387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4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3999" u="none" cap="none" strike="noStrike">
                <a:solidFill>
                  <a:srgbClr val="194B3F"/>
                </a:solidFill>
                <a:latin typeface="Open Sans"/>
                <a:ea typeface="Open Sans"/>
                <a:cs typeface="Open Sans"/>
                <a:sym typeface="Open Sans"/>
              </a:rPr>
              <a:t>Modalidad de Estudio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6"/>
          <p:cNvSpPr/>
          <p:nvPr/>
        </p:nvSpPr>
        <p:spPr>
          <a:xfrm>
            <a:off x="1583998" y="1264510"/>
            <a:ext cx="12697" cy="4423534"/>
          </a:xfrm>
          <a:custGeom>
            <a:rect b="b" l="l" r="r" t="t"/>
            <a:pathLst>
              <a:path extrusionOk="0" h="4423537" w="12700">
                <a:moveTo>
                  <a:pt x="12700" y="0"/>
                </a:moveTo>
                <a:lnTo>
                  <a:pt x="12700" y="4423537"/>
                </a:lnTo>
                <a:lnTo>
                  <a:pt x="0" y="4423537"/>
                </a:lnTo>
                <a:lnTo>
                  <a:pt x="0" y="0"/>
                </a:lnTo>
                <a:close/>
              </a:path>
            </a:pathLst>
          </a:custGeom>
          <a:solidFill>
            <a:srgbClr val="194B3F"/>
          </a:solidFill>
          <a:ln>
            <a:noFill/>
          </a:ln>
        </p:spPr>
      </p:sp>
      <p:sp>
        <p:nvSpPr>
          <p:cNvPr id="169" name="Google Shape;169;p6"/>
          <p:cNvSpPr/>
          <p:nvPr/>
        </p:nvSpPr>
        <p:spPr>
          <a:xfrm>
            <a:off x="299095" y="6002493"/>
            <a:ext cx="1457782" cy="1278750"/>
          </a:xfrm>
          <a:custGeom>
            <a:rect b="b" l="l" r="r" t="t"/>
            <a:pathLst>
              <a:path extrusionOk="0" h="1278750" w="1457782">
                <a:moveTo>
                  <a:pt x="0" y="0"/>
                </a:moveTo>
                <a:lnTo>
                  <a:pt x="1457782" y="0"/>
                </a:lnTo>
                <a:lnTo>
                  <a:pt x="1457782" y="1278750"/>
                </a:lnTo>
                <a:lnTo>
                  <a:pt x="0" y="12787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0" name="Google Shape;170;p6"/>
          <p:cNvSpPr/>
          <p:nvPr/>
        </p:nvSpPr>
        <p:spPr>
          <a:xfrm>
            <a:off x="9607467" y="7180097"/>
            <a:ext cx="277873" cy="12697"/>
          </a:xfrm>
          <a:custGeom>
            <a:rect b="b" l="l" r="r" t="t"/>
            <a:pathLst>
              <a:path extrusionOk="0" h="12700" w="277876">
                <a:moveTo>
                  <a:pt x="0" y="0"/>
                </a:moveTo>
                <a:lnTo>
                  <a:pt x="277876" y="0"/>
                </a:lnTo>
                <a:lnTo>
                  <a:pt x="277876" y="12700"/>
                </a:lnTo>
                <a:lnTo>
                  <a:pt x="0" y="12700"/>
                </a:lnTo>
                <a:close/>
              </a:path>
            </a:pathLst>
          </a:custGeom>
          <a:solidFill>
            <a:srgbClr val="194B3F"/>
          </a:solidFill>
          <a:ln>
            <a:noFill/>
          </a:ln>
        </p:spPr>
      </p:sp>
      <p:sp>
        <p:nvSpPr>
          <p:cNvPr id="171" name="Google Shape;171;p6"/>
          <p:cNvSpPr/>
          <p:nvPr/>
        </p:nvSpPr>
        <p:spPr>
          <a:xfrm>
            <a:off x="2714547" y="2334582"/>
            <a:ext cx="1672618" cy="1184132"/>
          </a:xfrm>
          <a:custGeom>
            <a:rect b="b" l="l" r="r" t="t"/>
            <a:pathLst>
              <a:path extrusionOk="0" h="1184132" w="1672618">
                <a:moveTo>
                  <a:pt x="0" y="0"/>
                </a:moveTo>
                <a:lnTo>
                  <a:pt x="1672618" y="0"/>
                </a:lnTo>
                <a:lnTo>
                  <a:pt x="1672618" y="1184132"/>
                </a:lnTo>
                <a:lnTo>
                  <a:pt x="0" y="11841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2" name="Google Shape;172;p6"/>
          <p:cNvSpPr/>
          <p:nvPr/>
        </p:nvSpPr>
        <p:spPr>
          <a:xfrm>
            <a:off x="4664393" y="2334582"/>
            <a:ext cx="1627344" cy="1224678"/>
          </a:xfrm>
          <a:custGeom>
            <a:rect b="b" l="l" r="r" t="t"/>
            <a:pathLst>
              <a:path extrusionOk="0" h="1224678" w="1627344">
                <a:moveTo>
                  <a:pt x="0" y="0"/>
                </a:moveTo>
                <a:lnTo>
                  <a:pt x="1627344" y="0"/>
                </a:lnTo>
                <a:lnTo>
                  <a:pt x="1627344" y="1224678"/>
                </a:lnTo>
                <a:lnTo>
                  <a:pt x="0" y="12246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3" name="Google Shape;173;p6"/>
          <p:cNvSpPr/>
          <p:nvPr/>
        </p:nvSpPr>
        <p:spPr>
          <a:xfrm>
            <a:off x="6552832" y="2334582"/>
            <a:ext cx="1627481" cy="1224465"/>
          </a:xfrm>
          <a:custGeom>
            <a:rect b="b" l="l" r="r" t="t"/>
            <a:pathLst>
              <a:path extrusionOk="0" h="1224465" w="1627481">
                <a:moveTo>
                  <a:pt x="0" y="0"/>
                </a:moveTo>
                <a:lnTo>
                  <a:pt x="1627481" y="0"/>
                </a:lnTo>
                <a:lnTo>
                  <a:pt x="1627481" y="1224465"/>
                </a:lnTo>
                <a:lnTo>
                  <a:pt x="0" y="122446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4" name="Google Shape;174;p6"/>
          <p:cNvSpPr/>
          <p:nvPr/>
        </p:nvSpPr>
        <p:spPr>
          <a:xfrm>
            <a:off x="2714547" y="3721457"/>
            <a:ext cx="1672618" cy="1180397"/>
          </a:xfrm>
          <a:custGeom>
            <a:rect b="b" l="l" r="r" t="t"/>
            <a:pathLst>
              <a:path extrusionOk="0" h="1180397" w="1672618">
                <a:moveTo>
                  <a:pt x="0" y="0"/>
                </a:moveTo>
                <a:lnTo>
                  <a:pt x="1672618" y="0"/>
                </a:lnTo>
                <a:lnTo>
                  <a:pt x="1672618" y="1180397"/>
                </a:lnTo>
                <a:lnTo>
                  <a:pt x="0" y="11803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5" name="Google Shape;175;p6"/>
          <p:cNvSpPr/>
          <p:nvPr/>
        </p:nvSpPr>
        <p:spPr>
          <a:xfrm>
            <a:off x="4615734" y="3786935"/>
            <a:ext cx="1888439" cy="1114919"/>
          </a:xfrm>
          <a:custGeom>
            <a:rect b="b" l="l" r="r" t="t"/>
            <a:pathLst>
              <a:path extrusionOk="0" h="1114919" w="1888439">
                <a:moveTo>
                  <a:pt x="0" y="0"/>
                </a:moveTo>
                <a:lnTo>
                  <a:pt x="1888439" y="0"/>
                </a:lnTo>
                <a:lnTo>
                  <a:pt x="1888439" y="1114919"/>
                </a:lnTo>
                <a:lnTo>
                  <a:pt x="0" y="111491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6" name="Google Shape;176;p6"/>
          <p:cNvSpPr txBox="1"/>
          <p:nvPr/>
        </p:nvSpPr>
        <p:spPr>
          <a:xfrm>
            <a:off x="1998002" y="1360438"/>
            <a:ext cx="7748383" cy="7359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575756"/>
                </a:solidFill>
                <a:latin typeface="Arial"/>
                <a:ea typeface="Arial"/>
                <a:cs typeface="Arial"/>
                <a:sym typeface="Arial"/>
              </a:rPr>
              <a:t>El proceso de aprendizaje incluye </a:t>
            </a:r>
            <a:r>
              <a:rPr b="1" i="0" lang="en-US" sz="1400" u="none" cap="none" strike="noStrike">
                <a:solidFill>
                  <a:srgbClr val="575756"/>
                </a:solidFill>
                <a:latin typeface="Montserrat"/>
                <a:ea typeface="Montserrat"/>
                <a:cs typeface="Montserrat"/>
                <a:sym typeface="Montserrat"/>
              </a:rPr>
              <a:t>actividades asincrónicas</a:t>
            </a:r>
            <a:r>
              <a:rPr b="0" i="0" lang="en-US" sz="1400" u="none" cap="none" strike="noStrike">
                <a:solidFill>
                  <a:srgbClr val="575756"/>
                </a:solidFill>
                <a:latin typeface="Arial"/>
                <a:ea typeface="Arial"/>
                <a:cs typeface="Arial"/>
                <a:sym typeface="Arial"/>
              </a:rPr>
              <a:t>, trabajos y propuestas que el estudiante</a:t>
            </a:r>
            <a:r>
              <a:rPr b="1" i="0" lang="en-US" sz="1400" u="none" cap="none" strike="noStrike">
                <a:solidFill>
                  <a:srgbClr val="575756"/>
                </a:solidFill>
                <a:latin typeface="Montserrat"/>
                <a:ea typeface="Montserrat"/>
                <a:cs typeface="Montserrat"/>
                <a:sym typeface="Montserrat"/>
              </a:rPr>
              <a:t> deberá completar semanalmente a su propio ritmo</a:t>
            </a:r>
            <a:r>
              <a:rPr b="0" i="0" lang="en-US" sz="1400" u="none" cap="none" strike="noStrike">
                <a:solidFill>
                  <a:srgbClr val="575756"/>
                </a:solidFill>
                <a:latin typeface="Arial"/>
                <a:ea typeface="Arial"/>
                <a:cs typeface="Arial"/>
                <a:sym typeface="Arial"/>
              </a:rPr>
              <a:t>, gestionando su tiempo. </a:t>
            </a:r>
            <a:endParaRPr/>
          </a:p>
        </p:txBody>
      </p:sp>
      <p:sp>
        <p:nvSpPr>
          <p:cNvPr id="177" name="Google Shape;177;p6"/>
          <p:cNvSpPr txBox="1"/>
          <p:nvPr/>
        </p:nvSpPr>
        <p:spPr>
          <a:xfrm>
            <a:off x="2714547" y="6979522"/>
            <a:ext cx="5262905" cy="1816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sng" cap="none" strike="noStrike">
                <a:solidFill>
                  <a:srgbClr val="706F6F"/>
                </a:solidFill>
                <a:latin typeface="Open Sans"/>
                <a:ea typeface="Open Sans"/>
                <a:cs typeface="Open Sans"/>
                <a:sym typeface="Open Sans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www.dualdiploma.cl</a:t>
            </a:r>
            <a:r>
              <a:rPr b="0" i="0" lang="en-US" sz="1100" u="none" cap="none" strike="noStrike">
                <a:solidFill>
                  <a:srgbClr val="706F6F"/>
                </a:solidFill>
                <a:latin typeface="Open Sans"/>
                <a:ea typeface="Open Sans"/>
                <a:cs typeface="Open Sans"/>
                <a:sym typeface="Open Sans"/>
              </a:rPr>
              <a:t> | info@dualdiploma.cl</a:t>
            </a:r>
            <a:endParaRPr/>
          </a:p>
        </p:txBody>
      </p:sp>
      <p:sp>
        <p:nvSpPr>
          <p:cNvPr id="178" name="Google Shape;178;p6"/>
          <p:cNvSpPr txBox="1"/>
          <p:nvPr/>
        </p:nvSpPr>
        <p:spPr>
          <a:xfrm>
            <a:off x="1997999" y="704050"/>
            <a:ext cx="59796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4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3999" u="none" cap="none" strike="noStrike">
                <a:solidFill>
                  <a:srgbClr val="194B3F"/>
                </a:solidFill>
                <a:latin typeface="Open Sans"/>
                <a:ea typeface="Open Sans"/>
                <a:cs typeface="Open Sans"/>
                <a:sym typeface="Open Sans"/>
              </a:rPr>
              <a:t>Modalidad de Estudio</a:t>
            </a:r>
            <a:endParaRPr/>
          </a:p>
        </p:txBody>
      </p:sp>
      <p:sp>
        <p:nvSpPr>
          <p:cNvPr id="179" name="Google Shape;179;p6"/>
          <p:cNvSpPr txBox="1"/>
          <p:nvPr/>
        </p:nvSpPr>
        <p:spPr>
          <a:xfrm>
            <a:off x="1998002" y="5111458"/>
            <a:ext cx="7748383" cy="7359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575756"/>
                </a:solidFill>
                <a:latin typeface="Arial"/>
                <a:ea typeface="Arial"/>
                <a:cs typeface="Arial"/>
                <a:sym typeface="Arial"/>
              </a:rPr>
              <a:t>El aprendizaje online del programa es un proceso enriquecedor, desafiante y diferente, con acceso a materiales de estudio de alta calidad, clases virtuales y la oportunidad de interactuar con profesores y compañeros de diversas partes del mundo.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7"/>
          <p:cNvSpPr/>
          <p:nvPr/>
        </p:nvSpPr>
        <p:spPr>
          <a:xfrm>
            <a:off x="1583998" y="1264510"/>
            <a:ext cx="12697" cy="4423534"/>
          </a:xfrm>
          <a:custGeom>
            <a:rect b="b" l="l" r="r" t="t"/>
            <a:pathLst>
              <a:path extrusionOk="0" h="4423537" w="12700">
                <a:moveTo>
                  <a:pt x="12700" y="0"/>
                </a:moveTo>
                <a:lnTo>
                  <a:pt x="12700" y="4423537"/>
                </a:lnTo>
                <a:lnTo>
                  <a:pt x="0" y="4423537"/>
                </a:lnTo>
                <a:lnTo>
                  <a:pt x="0" y="0"/>
                </a:lnTo>
                <a:close/>
              </a:path>
            </a:pathLst>
          </a:custGeom>
          <a:solidFill>
            <a:srgbClr val="194B3F"/>
          </a:solidFill>
          <a:ln>
            <a:noFill/>
          </a:ln>
        </p:spPr>
      </p:sp>
      <p:sp>
        <p:nvSpPr>
          <p:cNvPr id="185" name="Google Shape;185;p7"/>
          <p:cNvSpPr/>
          <p:nvPr/>
        </p:nvSpPr>
        <p:spPr>
          <a:xfrm>
            <a:off x="299095" y="6002493"/>
            <a:ext cx="1457782" cy="1278750"/>
          </a:xfrm>
          <a:custGeom>
            <a:rect b="b" l="l" r="r" t="t"/>
            <a:pathLst>
              <a:path extrusionOk="0" h="1278750" w="1457782">
                <a:moveTo>
                  <a:pt x="0" y="0"/>
                </a:moveTo>
                <a:lnTo>
                  <a:pt x="1457782" y="0"/>
                </a:lnTo>
                <a:lnTo>
                  <a:pt x="1457782" y="1278750"/>
                </a:lnTo>
                <a:lnTo>
                  <a:pt x="0" y="12787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6" name="Google Shape;186;p7"/>
          <p:cNvSpPr/>
          <p:nvPr/>
        </p:nvSpPr>
        <p:spPr>
          <a:xfrm>
            <a:off x="9607467" y="7180097"/>
            <a:ext cx="277873" cy="12697"/>
          </a:xfrm>
          <a:custGeom>
            <a:rect b="b" l="l" r="r" t="t"/>
            <a:pathLst>
              <a:path extrusionOk="0" h="12700" w="277876">
                <a:moveTo>
                  <a:pt x="0" y="0"/>
                </a:moveTo>
                <a:lnTo>
                  <a:pt x="277876" y="0"/>
                </a:lnTo>
                <a:lnTo>
                  <a:pt x="277876" y="12700"/>
                </a:lnTo>
                <a:lnTo>
                  <a:pt x="0" y="12700"/>
                </a:lnTo>
                <a:close/>
              </a:path>
            </a:pathLst>
          </a:custGeom>
          <a:solidFill>
            <a:srgbClr val="194B3F"/>
          </a:solidFill>
          <a:ln>
            <a:noFill/>
          </a:ln>
        </p:spPr>
      </p:sp>
      <p:sp>
        <p:nvSpPr>
          <p:cNvPr id="187" name="Google Shape;187;p7"/>
          <p:cNvSpPr/>
          <p:nvPr/>
        </p:nvSpPr>
        <p:spPr>
          <a:xfrm>
            <a:off x="2577100" y="2378012"/>
            <a:ext cx="2535483" cy="1622709"/>
          </a:xfrm>
          <a:custGeom>
            <a:rect b="b" l="l" r="r" t="t"/>
            <a:pathLst>
              <a:path extrusionOk="0" h="1622709" w="2535483">
                <a:moveTo>
                  <a:pt x="0" y="0"/>
                </a:moveTo>
                <a:lnTo>
                  <a:pt x="2535483" y="0"/>
                </a:lnTo>
                <a:lnTo>
                  <a:pt x="2535483" y="1622709"/>
                </a:lnTo>
                <a:lnTo>
                  <a:pt x="0" y="16227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8" name="Google Shape;188;p7"/>
          <p:cNvSpPr/>
          <p:nvPr/>
        </p:nvSpPr>
        <p:spPr>
          <a:xfrm>
            <a:off x="5849546" y="2378012"/>
            <a:ext cx="2596335" cy="1622709"/>
          </a:xfrm>
          <a:custGeom>
            <a:rect b="b" l="l" r="r" t="t"/>
            <a:pathLst>
              <a:path extrusionOk="0" h="1622709" w="2596335">
                <a:moveTo>
                  <a:pt x="0" y="0"/>
                </a:moveTo>
                <a:lnTo>
                  <a:pt x="2596335" y="0"/>
                </a:lnTo>
                <a:lnTo>
                  <a:pt x="2596335" y="1622709"/>
                </a:lnTo>
                <a:lnTo>
                  <a:pt x="0" y="16227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9" name="Google Shape;189;p7"/>
          <p:cNvSpPr txBox="1"/>
          <p:nvPr/>
        </p:nvSpPr>
        <p:spPr>
          <a:xfrm>
            <a:off x="2714547" y="6979522"/>
            <a:ext cx="5262905" cy="1816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sng" cap="none" strike="noStrike">
                <a:solidFill>
                  <a:srgbClr val="706F6F"/>
                </a:solidFill>
                <a:latin typeface="Open Sans"/>
                <a:ea typeface="Open Sans"/>
                <a:cs typeface="Open Sans"/>
                <a:sym typeface="Open Sans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www.dualdiploma.cl</a:t>
            </a:r>
            <a:r>
              <a:rPr b="0" i="0" lang="en-US" sz="1100" u="none" cap="none" strike="noStrike">
                <a:solidFill>
                  <a:srgbClr val="706F6F"/>
                </a:solidFill>
                <a:latin typeface="Open Sans"/>
                <a:ea typeface="Open Sans"/>
                <a:cs typeface="Open Sans"/>
                <a:sym typeface="Open Sans"/>
              </a:rPr>
              <a:t> | info@dualdiploma.cl</a:t>
            </a:r>
            <a:endParaRPr/>
          </a:p>
        </p:txBody>
      </p:sp>
      <p:sp>
        <p:nvSpPr>
          <p:cNvPr id="190" name="Google Shape;190;p7"/>
          <p:cNvSpPr txBox="1"/>
          <p:nvPr/>
        </p:nvSpPr>
        <p:spPr>
          <a:xfrm>
            <a:off x="1997999" y="704050"/>
            <a:ext cx="63534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4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3999" u="none" cap="none" strike="noStrike">
                <a:solidFill>
                  <a:srgbClr val="194B3F"/>
                </a:solidFill>
                <a:latin typeface="Open Sans"/>
                <a:ea typeface="Open Sans"/>
                <a:cs typeface="Open Sans"/>
                <a:sym typeface="Open Sans"/>
              </a:rPr>
              <a:t>Modalidad de Estudio</a:t>
            </a:r>
            <a:endParaRPr/>
          </a:p>
        </p:txBody>
      </p:sp>
      <p:sp>
        <p:nvSpPr>
          <p:cNvPr id="191" name="Google Shape;191;p7"/>
          <p:cNvSpPr txBox="1"/>
          <p:nvPr/>
        </p:nvSpPr>
        <p:spPr>
          <a:xfrm>
            <a:off x="1998002" y="4499771"/>
            <a:ext cx="7748383" cy="9836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575756"/>
                </a:solidFill>
                <a:latin typeface="Arial"/>
                <a:ea typeface="Arial"/>
                <a:cs typeface="Arial"/>
                <a:sym typeface="Arial"/>
              </a:rPr>
              <a:t>Los profesores, además, disponen de </a:t>
            </a:r>
            <a:r>
              <a:rPr b="1" i="0" lang="en-US" sz="1400" u="none" cap="none" strike="noStrike">
                <a:solidFill>
                  <a:srgbClr val="575756"/>
                </a:solidFill>
                <a:latin typeface="Montserrat"/>
                <a:ea typeface="Montserrat"/>
                <a:cs typeface="Montserrat"/>
                <a:sym typeface="Montserrat"/>
              </a:rPr>
              <a:t>Office Hours</a:t>
            </a:r>
            <a:r>
              <a:rPr b="0" i="0" lang="en-US" sz="1400" u="none" cap="none" strike="noStrike">
                <a:solidFill>
                  <a:srgbClr val="575756"/>
                </a:solidFill>
                <a:latin typeface="Arial"/>
                <a:ea typeface="Arial"/>
                <a:cs typeface="Arial"/>
                <a:sym typeface="Arial"/>
              </a:rPr>
              <a:t> establecidas para realizar seguimientos individuales y atender las consultas de los estudiantes cuando lo necesiten.</a:t>
            </a:r>
            <a:endParaRPr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57575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7"/>
          <p:cNvSpPr txBox="1"/>
          <p:nvPr/>
        </p:nvSpPr>
        <p:spPr>
          <a:xfrm>
            <a:off x="1998002" y="1362072"/>
            <a:ext cx="7609465" cy="4883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575756"/>
                </a:solidFill>
                <a:latin typeface="Arial"/>
                <a:ea typeface="Arial"/>
                <a:cs typeface="Arial"/>
                <a:sym typeface="Arial"/>
              </a:rPr>
              <a:t>Además, se llevan a cabo reuniones semanales o bisemanales grupales sincrónicas con el docente y el grupo de trabajo.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8"/>
          <p:cNvSpPr/>
          <p:nvPr/>
        </p:nvSpPr>
        <p:spPr>
          <a:xfrm>
            <a:off x="10" y="10"/>
            <a:ext cx="10691993" cy="7559993"/>
          </a:xfrm>
          <a:custGeom>
            <a:rect b="b" l="l" r="r" t="t"/>
            <a:pathLst>
              <a:path extrusionOk="0" h="7559993" w="10691993">
                <a:moveTo>
                  <a:pt x="0" y="0"/>
                </a:moveTo>
                <a:lnTo>
                  <a:pt x="10691993" y="0"/>
                </a:lnTo>
                <a:lnTo>
                  <a:pt x="10691993" y="7559992"/>
                </a:lnTo>
                <a:lnTo>
                  <a:pt x="0" y="75599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298" l="-192" r="-216" t="-341"/>
            </a:stretch>
          </a:blipFill>
          <a:ln>
            <a:noFill/>
          </a:ln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9"/>
          <p:cNvSpPr/>
          <p:nvPr/>
        </p:nvSpPr>
        <p:spPr>
          <a:xfrm>
            <a:off x="299095" y="6002493"/>
            <a:ext cx="1457782" cy="1278750"/>
          </a:xfrm>
          <a:custGeom>
            <a:rect b="b" l="l" r="r" t="t"/>
            <a:pathLst>
              <a:path extrusionOk="0" h="1278750" w="1457782">
                <a:moveTo>
                  <a:pt x="0" y="0"/>
                </a:moveTo>
                <a:lnTo>
                  <a:pt x="1457782" y="0"/>
                </a:lnTo>
                <a:lnTo>
                  <a:pt x="1457782" y="1278750"/>
                </a:lnTo>
                <a:lnTo>
                  <a:pt x="0" y="12787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3" name="Google Shape;203;p9"/>
          <p:cNvSpPr/>
          <p:nvPr/>
        </p:nvSpPr>
        <p:spPr>
          <a:xfrm>
            <a:off x="2296919" y="1199475"/>
            <a:ext cx="835282" cy="1166241"/>
          </a:xfrm>
          <a:custGeom>
            <a:rect b="b" l="l" r="r" t="t"/>
            <a:pathLst>
              <a:path extrusionOk="0" h="1166241" w="835279">
                <a:moveTo>
                  <a:pt x="417576" y="50800"/>
                </a:moveTo>
                <a:cubicBezTo>
                  <a:pt x="215011" y="50800"/>
                  <a:pt x="50800" y="215265"/>
                  <a:pt x="50800" y="418211"/>
                </a:cubicBezTo>
                <a:lnTo>
                  <a:pt x="25400" y="418211"/>
                </a:lnTo>
                <a:lnTo>
                  <a:pt x="50800" y="418211"/>
                </a:lnTo>
                <a:cubicBezTo>
                  <a:pt x="50800" y="623697"/>
                  <a:pt x="433832" y="1105154"/>
                  <a:pt x="437515" y="1109726"/>
                </a:cubicBezTo>
                <a:lnTo>
                  <a:pt x="417703" y="1125601"/>
                </a:lnTo>
                <a:lnTo>
                  <a:pt x="397891" y="1109726"/>
                </a:lnTo>
                <a:cubicBezTo>
                  <a:pt x="401574" y="1105154"/>
                  <a:pt x="784606" y="623697"/>
                  <a:pt x="784606" y="418211"/>
                </a:cubicBezTo>
                <a:lnTo>
                  <a:pt x="810006" y="418211"/>
                </a:lnTo>
                <a:lnTo>
                  <a:pt x="784606" y="418211"/>
                </a:lnTo>
                <a:cubicBezTo>
                  <a:pt x="784479" y="215265"/>
                  <a:pt x="620141" y="50800"/>
                  <a:pt x="417576" y="50800"/>
                </a:cubicBezTo>
                <a:moveTo>
                  <a:pt x="417576" y="0"/>
                </a:moveTo>
                <a:cubicBezTo>
                  <a:pt x="648335" y="0"/>
                  <a:pt x="835279" y="187325"/>
                  <a:pt x="835279" y="418211"/>
                </a:cubicBezTo>
                <a:cubicBezTo>
                  <a:pt x="835279" y="646557"/>
                  <a:pt x="433832" y="1146048"/>
                  <a:pt x="437515" y="1141476"/>
                </a:cubicBezTo>
                <a:lnTo>
                  <a:pt x="417703" y="1166241"/>
                </a:lnTo>
                <a:lnTo>
                  <a:pt x="397891" y="1141476"/>
                </a:lnTo>
                <a:cubicBezTo>
                  <a:pt x="401447" y="1146048"/>
                  <a:pt x="0" y="646430"/>
                  <a:pt x="0" y="418211"/>
                </a:cubicBezTo>
                <a:cubicBezTo>
                  <a:pt x="0" y="187325"/>
                  <a:pt x="186944" y="0"/>
                  <a:pt x="417576" y="0"/>
                </a:cubicBezTo>
                <a:close/>
                <a:moveTo>
                  <a:pt x="417576" y="591312"/>
                </a:moveTo>
                <a:cubicBezTo>
                  <a:pt x="310007" y="591312"/>
                  <a:pt x="222758" y="503936"/>
                  <a:pt x="222758" y="396240"/>
                </a:cubicBezTo>
                <a:lnTo>
                  <a:pt x="248158" y="396240"/>
                </a:lnTo>
                <a:lnTo>
                  <a:pt x="222758" y="396240"/>
                </a:lnTo>
                <a:cubicBezTo>
                  <a:pt x="222758" y="288544"/>
                  <a:pt x="309880" y="201168"/>
                  <a:pt x="417576" y="201168"/>
                </a:cubicBezTo>
                <a:lnTo>
                  <a:pt x="417576" y="226568"/>
                </a:lnTo>
                <a:lnTo>
                  <a:pt x="417576" y="201168"/>
                </a:lnTo>
                <a:cubicBezTo>
                  <a:pt x="525145" y="201168"/>
                  <a:pt x="612394" y="288544"/>
                  <a:pt x="612394" y="396240"/>
                </a:cubicBezTo>
                <a:lnTo>
                  <a:pt x="586994" y="396240"/>
                </a:lnTo>
                <a:lnTo>
                  <a:pt x="612394" y="396240"/>
                </a:lnTo>
                <a:cubicBezTo>
                  <a:pt x="612394" y="503936"/>
                  <a:pt x="525272" y="591312"/>
                  <a:pt x="417576" y="591312"/>
                </a:cubicBezTo>
                <a:moveTo>
                  <a:pt x="417576" y="540512"/>
                </a:moveTo>
                <a:cubicBezTo>
                  <a:pt x="497078" y="540512"/>
                  <a:pt x="561594" y="475996"/>
                  <a:pt x="561594" y="396240"/>
                </a:cubicBezTo>
                <a:cubicBezTo>
                  <a:pt x="561594" y="316484"/>
                  <a:pt x="497078" y="252095"/>
                  <a:pt x="417576" y="252095"/>
                </a:cubicBezTo>
                <a:cubicBezTo>
                  <a:pt x="338074" y="252095"/>
                  <a:pt x="273685" y="316611"/>
                  <a:pt x="273685" y="396240"/>
                </a:cubicBezTo>
                <a:cubicBezTo>
                  <a:pt x="273685" y="475869"/>
                  <a:pt x="338201" y="540512"/>
                  <a:pt x="417703" y="540512"/>
                </a:cubicBezTo>
                <a:close/>
              </a:path>
            </a:pathLst>
          </a:custGeom>
          <a:solidFill>
            <a:srgbClr val="194B3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9"/>
          <p:cNvSpPr/>
          <p:nvPr/>
        </p:nvSpPr>
        <p:spPr>
          <a:xfrm>
            <a:off x="4725076" y="1286989"/>
            <a:ext cx="12697" cy="4779010"/>
          </a:xfrm>
          <a:custGeom>
            <a:rect b="b" l="l" r="r" t="t"/>
            <a:pathLst>
              <a:path extrusionOk="0" h="4779010" w="12700">
                <a:moveTo>
                  <a:pt x="12700" y="0"/>
                </a:moveTo>
                <a:lnTo>
                  <a:pt x="12700" y="4779010"/>
                </a:lnTo>
                <a:lnTo>
                  <a:pt x="0" y="4779010"/>
                </a:lnTo>
                <a:lnTo>
                  <a:pt x="0" y="0"/>
                </a:lnTo>
                <a:close/>
              </a:path>
            </a:pathLst>
          </a:custGeom>
          <a:solidFill>
            <a:srgbClr val="194B3F"/>
          </a:solidFill>
          <a:ln>
            <a:noFill/>
          </a:ln>
        </p:spPr>
      </p:sp>
      <p:sp>
        <p:nvSpPr>
          <p:cNvPr id="205" name="Google Shape;205;p9"/>
          <p:cNvSpPr/>
          <p:nvPr/>
        </p:nvSpPr>
        <p:spPr>
          <a:xfrm>
            <a:off x="9607467" y="7180107"/>
            <a:ext cx="277873" cy="12697"/>
          </a:xfrm>
          <a:custGeom>
            <a:rect b="b" l="l" r="r" t="t"/>
            <a:pathLst>
              <a:path extrusionOk="0" h="12700" w="277876">
                <a:moveTo>
                  <a:pt x="0" y="0"/>
                </a:moveTo>
                <a:lnTo>
                  <a:pt x="277876" y="0"/>
                </a:lnTo>
                <a:lnTo>
                  <a:pt x="277876" y="12700"/>
                </a:lnTo>
                <a:lnTo>
                  <a:pt x="0" y="12700"/>
                </a:lnTo>
                <a:close/>
              </a:path>
            </a:pathLst>
          </a:custGeom>
          <a:solidFill>
            <a:srgbClr val="194B3F"/>
          </a:solidFill>
          <a:ln>
            <a:noFill/>
          </a:ln>
        </p:spPr>
      </p:sp>
      <p:sp>
        <p:nvSpPr>
          <p:cNvPr id="206" name="Google Shape;206;p9"/>
          <p:cNvSpPr txBox="1"/>
          <p:nvPr/>
        </p:nvSpPr>
        <p:spPr>
          <a:xfrm>
            <a:off x="925813" y="2470513"/>
            <a:ext cx="3577500" cy="34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1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399" u="none" cap="none" strike="noStrike">
                <a:solidFill>
                  <a:srgbClr val="194B3F"/>
                </a:solidFill>
                <a:latin typeface="Open Sans"/>
                <a:ea typeface="Open Sans"/>
                <a:cs typeface="Open Sans"/>
                <a:sym typeface="Open Sans"/>
              </a:rPr>
              <a:t>Academica</a:t>
            </a:r>
            <a:r>
              <a:rPr b="0" i="1" lang="en-US" sz="3399" u="none" cap="none" strike="noStrike">
                <a:solidFill>
                  <a:srgbClr val="194B3F"/>
                </a:solidFill>
                <a:latin typeface="Open Sans"/>
                <a:ea typeface="Open Sans"/>
                <a:cs typeface="Open Sans"/>
                <a:sym typeface="Open Sans"/>
              </a:rPr>
              <a:t>,</a:t>
            </a:r>
            <a:r>
              <a:rPr b="1" i="1" lang="en-US" sz="3399" u="none" cap="none" strike="noStrike">
                <a:solidFill>
                  <a:srgbClr val="194B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/>
          </a:p>
          <a:p>
            <a:pPr indent="0" lvl="0" marL="0" marR="0" rtl="0" algn="ctr">
              <a:lnSpc>
                <a:spcPct val="111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3399" u="none" cap="none" strike="noStrike">
                <a:solidFill>
                  <a:srgbClr val="194B3F"/>
                </a:solidFill>
                <a:latin typeface="Open Sans"/>
                <a:ea typeface="Open Sans"/>
                <a:cs typeface="Open Sans"/>
                <a:sym typeface="Open Sans"/>
              </a:rPr>
              <a:t>una institución de </a:t>
            </a:r>
            <a:endParaRPr/>
          </a:p>
          <a:p>
            <a:pPr indent="0" lvl="0" marL="0" marR="0" rtl="0" algn="ctr">
              <a:lnSpc>
                <a:spcPct val="111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3399" u="none" cap="none" strike="noStrike">
                <a:solidFill>
                  <a:srgbClr val="194B3F"/>
                </a:solidFill>
                <a:latin typeface="Open Sans"/>
                <a:ea typeface="Open Sans"/>
                <a:cs typeface="Open Sans"/>
                <a:sym typeface="Open Sans"/>
              </a:rPr>
              <a:t>reconocido prestigio</a:t>
            </a:r>
            <a:endParaRPr/>
          </a:p>
          <a:p>
            <a:pPr indent="0" lvl="0" marL="0" marR="0" rtl="0" algn="ctr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3400" u="none" cap="none" strike="noStrike">
                <a:solidFill>
                  <a:srgbClr val="194B3F"/>
                </a:solidFill>
                <a:latin typeface="Open Sans"/>
                <a:ea typeface="Open Sans"/>
                <a:cs typeface="Open Sans"/>
                <a:sym typeface="Open Sans"/>
              </a:rPr>
              <a:t>y líder en educación virtual</a:t>
            </a:r>
            <a:endParaRPr/>
          </a:p>
        </p:txBody>
      </p:sp>
      <p:sp>
        <p:nvSpPr>
          <p:cNvPr id="207" name="Google Shape;207;p9"/>
          <p:cNvSpPr txBox="1"/>
          <p:nvPr/>
        </p:nvSpPr>
        <p:spPr>
          <a:xfrm>
            <a:off x="5178381" y="1225669"/>
            <a:ext cx="4701721" cy="22324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706F6F"/>
                </a:solidFill>
                <a:latin typeface="Arial"/>
                <a:ea typeface="Arial"/>
                <a:cs typeface="Arial"/>
                <a:sym typeface="Arial"/>
              </a:rPr>
              <a:t>Con más de 100.000 alumnos, 5.000 profesores y 200 colegios en más de 10 estados como Florida, Texas, Utah, Georgia, Nevada, California... Academica es la </a:t>
            </a:r>
            <a:r>
              <a:rPr b="1" i="0" lang="en-US" sz="1500" u="none" cap="none" strike="noStrike">
                <a:solidFill>
                  <a:srgbClr val="194B3F"/>
                </a:solidFill>
                <a:latin typeface="Montserrat"/>
                <a:ea typeface="Montserrat"/>
                <a:cs typeface="Montserrat"/>
                <a:sym typeface="Montserrat"/>
              </a:rPr>
              <a:t>principal y mayor institución estadounidense de gestión educativa,</a:t>
            </a:r>
            <a:r>
              <a:rPr b="0" i="0" lang="en-US" sz="1500" u="none" cap="none" strike="noStrike">
                <a:solidFill>
                  <a:srgbClr val="706F6F"/>
                </a:solidFill>
                <a:latin typeface="Arial"/>
                <a:ea typeface="Arial"/>
                <a:cs typeface="Arial"/>
                <a:sym typeface="Arial"/>
              </a:rPr>
              <a:t> con sede en Miami (Florida), de Charter Schools (colegios públicos de gestión 100% privada de alto rendimiento educativo). </a:t>
            </a:r>
            <a:endParaRPr/>
          </a:p>
        </p:txBody>
      </p:sp>
      <p:sp>
        <p:nvSpPr>
          <p:cNvPr id="208" name="Google Shape;208;p9"/>
          <p:cNvSpPr txBox="1"/>
          <p:nvPr/>
        </p:nvSpPr>
        <p:spPr>
          <a:xfrm>
            <a:off x="2714547" y="6979522"/>
            <a:ext cx="5262905" cy="1816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sng" cap="none" strike="noStrike">
                <a:solidFill>
                  <a:srgbClr val="706F6F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www.dualdiploma.cl</a:t>
            </a:r>
            <a:r>
              <a:rPr b="0" i="0" lang="en-US" sz="1100" u="none" cap="none" strike="noStrike">
                <a:solidFill>
                  <a:srgbClr val="706F6F"/>
                </a:solidFill>
                <a:latin typeface="Open Sans"/>
                <a:ea typeface="Open Sans"/>
                <a:cs typeface="Open Sans"/>
                <a:sym typeface="Open Sans"/>
              </a:rPr>
              <a:t> | info@dualdiploma.cl</a:t>
            </a:r>
            <a:endParaRPr/>
          </a:p>
        </p:txBody>
      </p:sp>
      <p:sp>
        <p:nvSpPr>
          <p:cNvPr id="209" name="Google Shape;209;p9"/>
          <p:cNvSpPr txBox="1"/>
          <p:nvPr/>
        </p:nvSpPr>
        <p:spPr>
          <a:xfrm>
            <a:off x="5178381" y="3868893"/>
            <a:ext cx="5018065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706F6F"/>
                </a:solidFill>
                <a:latin typeface="Arial"/>
                <a:ea typeface="Arial"/>
                <a:cs typeface="Arial"/>
                <a:sym typeface="Arial"/>
              </a:rPr>
              <a:t>Como líder en educación virtual, Academica Corporation es una de las pocas instituciones privadas de servicios educativos de Estados Unidos con entidades con el reconocimiento de </a:t>
            </a:r>
            <a:r>
              <a:rPr b="1" i="0" lang="en-US" sz="1500" u="none" cap="none" strike="noStrike">
                <a:solidFill>
                  <a:srgbClr val="194B3F"/>
                </a:solidFill>
                <a:latin typeface="Montserrat"/>
                <a:ea typeface="Montserrat"/>
                <a:cs typeface="Montserrat"/>
                <a:sym typeface="Montserrat"/>
              </a:rPr>
              <a:t>American Virtual Public School Provider</a:t>
            </a:r>
            <a:r>
              <a:rPr b="0" i="0" lang="en-US" sz="1500" u="none" cap="none" strike="noStrike">
                <a:solidFill>
                  <a:srgbClr val="706F6F"/>
                </a:solidFill>
                <a:latin typeface="Arial"/>
                <a:ea typeface="Arial"/>
                <a:cs typeface="Arial"/>
                <a:sym typeface="Arial"/>
              </a:rPr>
              <a:t> (proveedor público de enseñanza online), dando servicio a sus propios colegios, y a todas aquellas escuelas públicas o privadas estadounidenses que lo soliciten.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</cp:coreProperties>
</file>